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378" r:id="rId3"/>
    <p:sldId id="299" r:id="rId4"/>
    <p:sldId id="308" r:id="rId5"/>
    <p:sldId id="310" r:id="rId6"/>
    <p:sldId id="311" r:id="rId7"/>
    <p:sldId id="312" r:id="rId8"/>
    <p:sldId id="313" r:id="rId9"/>
    <p:sldId id="314" r:id="rId10"/>
    <p:sldId id="315" r:id="rId11"/>
    <p:sldId id="317" r:id="rId12"/>
    <p:sldId id="327" r:id="rId13"/>
    <p:sldId id="329" r:id="rId14"/>
    <p:sldId id="316" r:id="rId15"/>
    <p:sldId id="301" r:id="rId16"/>
    <p:sldId id="330" r:id="rId17"/>
    <p:sldId id="331" r:id="rId18"/>
    <p:sldId id="300" r:id="rId19"/>
    <p:sldId id="332" r:id="rId20"/>
    <p:sldId id="333" r:id="rId21"/>
    <p:sldId id="302" r:id="rId22"/>
    <p:sldId id="334" r:id="rId23"/>
    <p:sldId id="335" r:id="rId24"/>
    <p:sldId id="304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62" r:id="rId46"/>
    <p:sldId id="357" r:id="rId47"/>
    <p:sldId id="358" r:id="rId48"/>
    <p:sldId id="363" r:id="rId49"/>
    <p:sldId id="364" r:id="rId50"/>
    <p:sldId id="365" r:id="rId51"/>
    <p:sldId id="366" r:id="rId52"/>
    <p:sldId id="367" r:id="rId53"/>
    <p:sldId id="368" r:id="rId54"/>
    <p:sldId id="369" r:id="rId55"/>
    <p:sldId id="371" r:id="rId56"/>
    <p:sldId id="372" r:id="rId57"/>
    <p:sldId id="374" r:id="rId58"/>
    <p:sldId id="375" r:id="rId59"/>
    <p:sldId id="376" r:id="rId60"/>
    <p:sldId id="379" r:id="rId61"/>
    <p:sldId id="380" r:id="rId62"/>
    <p:sldId id="381" r:id="rId63"/>
    <p:sldId id="382" r:id="rId64"/>
    <p:sldId id="383" r:id="rId65"/>
    <p:sldId id="384" r:id="rId66"/>
    <p:sldId id="385" r:id="rId67"/>
    <p:sldId id="386" r:id="rId68"/>
    <p:sldId id="387" r:id="rId69"/>
    <p:sldId id="388" r:id="rId70"/>
    <p:sldId id="389" r:id="rId71"/>
    <p:sldId id="390" r:id="rId72"/>
    <p:sldId id="377" r:id="rId7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38" autoAdjust="0"/>
    <p:restoredTop sz="94595" autoAdjust="0"/>
  </p:normalViewPr>
  <p:slideViewPr>
    <p:cSldViewPr>
      <p:cViewPr varScale="1">
        <p:scale>
          <a:sx n="102" d="100"/>
          <a:sy n="102" d="100"/>
        </p:scale>
        <p:origin x="-134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7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6" d="100"/>
        <a:sy n="20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9EFB781-F10A-8A4F-A12A-3C2C71F64A5A}" type="datetimeFigureOut">
              <a:rPr lang="en-US"/>
              <a:pPr>
                <a:defRPr/>
              </a:pPr>
              <a:t>12/14/13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7056B38-26E9-CB40-A38E-0AF1742DD1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416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58E4B2-B471-D345-83CC-798ED0FDA91E}" type="datetimeFigureOut">
              <a:rPr lang="en-US"/>
              <a:pPr>
                <a:defRPr/>
              </a:pPr>
              <a:t>12/14/13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E7FAE9D-A0A7-8442-9C01-C9B544F094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04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0"/>
            <a:ext cx="9144000" cy="501650"/>
          </a:xfrm>
          <a:prstGeom prst="rect">
            <a:avLst/>
          </a:prstGeom>
          <a:solidFill>
            <a:srgbClr val="0053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27604"/>
            <a:ext cx="9144000" cy="1470025"/>
          </a:xfrm>
        </p:spPr>
        <p:txBody>
          <a:bodyPr/>
          <a:lstStyle>
            <a:lvl1pPr algn="ctr">
              <a:defRPr sz="4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65500"/>
            <a:ext cx="91440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68E9D-7EE0-A64C-88B9-5C80C428C5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three-sisters.png"/>
          <p:cNvPicPr>
            <a:picLocks noChangeAspect="1"/>
          </p:cNvPicPr>
          <p:nvPr userDrawn="1"/>
        </p:nvPicPr>
        <p:blipFill>
          <a:blip r:embed="rId2"/>
          <a:srcRect b="19512"/>
          <a:stretch>
            <a:fillRect/>
          </a:stretch>
        </p:blipFill>
        <p:spPr>
          <a:xfrm>
            <a:off x="0" y="-3009"/>
            <a:ext cx="9144000" cy="12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6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97ACE-2A84-A441-B7E5-D727996963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ED27D-FC7F-E54B-9AF3-B188FB6C3E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69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ew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2" descr="White marble"/>
          <p:cNvSpPr>
            <a:spLocks noChangeArrowheads="1"/>
          </p:cNvSpPr>
          <p:nvPr/>
        </p:nvSpPr>
        <p:spPr bwMode="auto">
          <a:xfrm>
            <a:off x="152400" y="152400"/>
            <a:ext cx="8839200" cy="6858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175">
            <a:solidFill>
              <a:srgbClr val="003366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 Box 28"/>
          <p:cNvSpPr txBox="1">
            <a:spLocks noChangeArrowheads="1"/>
          </p:cNvSpPr>
          <p:nvPr userDrawn="1"/>
        </p:nvSpPr>
        <p:spPr bwMode="auto">
          <a:xfrm>
            <a:off x="6781800" y="6477000"/>
            <a:ext cx="2362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>
              <a:defRPr/>
            </a:pPr>
            <a:r>
              <a:rPr lang="en-US" sz="1400" i="1" smtClean="0"/>
              <a:t>CIS 631 - Parallel Processing</a:t>
            </a:r>
          </a:p>
        </p:txBody>
      </p:sp>
      <p:sp>
        <p:nvSpPr>
          <p:cNvPr id="5" name="Rectangle 32"/>
          <p:cNvSpPr>
            <a:spLocks noChangeArrowheads="1"/>
          </p:cNvSpPr>
          <p:nvPr userDrawn="1"/>
        </p:nvSpPr>
        <p:spPr bwMode="auto">
          <a:xfrm>
            <a:off x="76200" y="6477000"/>
            <a:ext cx="6781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i="1"/>
              <a:t>Lecture 4</a:t>
            </a:r>
          </a:p>
        </p:txBody>
      </p:sp>
      <p:sp>
        <p:nvSpPr>
          <p:cNvPr id="6" name="Text Box 33"/>
          <p:cNvSpPr txBox="1">
            <a:spLocks noChangeArrowheads="1"/>
          </p:cNvSpPr>
          <p:nvPr userDrawn="1"/>
        </p:nvSpPr>
        <p:spPr bwMode="auto">
          <a:xfrm>
            <a:off x="4333875" y="6477000"/>
            <a:ext cx="3905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fld id="{8A9D6599-B68E-F044-8273-AD6CA357D509}" type="slidenum">
              <a:rPr lang="en-US" sz="1400" b="0"/>
              <a:pPr algn="l"/>
              <a:t>‹#›</a:t>
            </a:fld>
            <a:endParaRPr lang="en-US" b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089150" y="6057900"/>
            <a:ext cx="4783138" cy="40163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VI-HPS Workshop 2009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4060825" y="6492875"/>
            <a:ext cx="985838" cy="149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8490C83-025D-3044-A1DE-12740B07D89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914400"/>
            <a:ext cx="8905875" cy="5461853"/>
          </a:xfrm>
        </p:spPr>
        <p:txBody>
          <a:bodyPr/>
          <a:lstStyle>
            <a:lvl1pPr>
              <a:buSzPct val="65000"/>
              <a:buFont typeface="Wingdings" charset="2"/>
              <a:buChar char="q"/>
              <a:defRPr b="0" i="0">
                <a:latin typeface="Times New Roman"/>
                <a:cs typeface="Times New Roman"/>
              </a:defRPr>
            </a:lvl1pPr>
            <a:lvl2pPr>
              <a:buSzPct val="65000"/>
              <a:buFont typeface="Lucida Grande"/>
              <a:buChar char="❍"/>
              <a:defRPr b="0" i="0">
                <a:latin typeface="Times New Roman"/>
                <a:cs typeface="Times New Roman"/>
              </a:defRPr>
            </a:lvl2pPr>
            <a:lvl3pPr>
              <a:buSzPct val="90000"/>
              <a:buFont typeface="Lucida Grande"/>
              <a:buChar char="◆"/>
              <a:defRPr b="0" i="0">
                <a:latin typeface="Times New Roman"/>
                <a:cs typeface="Times New Roman"/>
              </a:defRPr>
            </a:lvl3pPr>
            <a:lvl4pPr>
              <a:defRPr b="0" i="0">
                <a:latin typeface="Times New Roman"/>
                <a:cs typeface="Times New Roman"/>
              </a:defRPr>
            </a:lvl4pPr>
            <a:lvl5pPr>
              <a:defRPr b="0" i="0">
                <a:latin typeface="Times New Roman"/>
                <a:cs typeface="Times New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21A90-E327-C84D-81B5-071D4C5C9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38125" y="5024"/>
            <a:ext cx="8905875" cy="874346"/>
          </a:xfrm>
        </p:spPr>
        <p:txBody>
          <a:bodyPr/>
          <a:lstStyle>
            <a:lvl1pPr>
              <a:defRPr sz="3600" b="1" i="1">
                <a:latin typeface="Times New Roman"/>
                <a:cs typeface="Times New Roma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44090-53BA-A642-97F1-42151C567A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00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11E1AC-38F6-0C44-A89D-462547A2D2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01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ABFDE-B9DE-0347-8949-80A077F734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1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E865A7-7678-F840-B2ED-A6879803B9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38125" y="5024"/>
            <a:ext cx="8905875" cy="874346"/>
          </a:xfrm>
          <a:ln>
            <a:noFill/>
          </a:ln>
        </p:spPr>
        <p:txBody>
          <a:bodyPr/>
          <a:lstStyle>
            <a:lvl1pPr>
              <a:defRPr sz="3600" b="1" i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10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BC19F-FBA3-6448-9956-C922660208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9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A6B1A-0B04-9641-AD35-E9E87377D3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95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3C330-DDAB-D147-AB28-D77F6DACB5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57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6350"/>
            <a:ext cx="8686800" cy="501650"/>
          </a:xfrm>
          <a:prstGeom prst="rect">
            <a:avLst/>
          </a:prstGeom>
          <a:solidFill>
            <a:srgbClr val="0053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238125" y="274638"/>
            <a:ext cx="8651875" cy="87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8125" y="1315283"/>
            <a:ext cx="8651875" cy="510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369050"/>
            <a:ext cx="6019800" cy="488950"/>
          </a:xfrm>
          <a:prstGeom prst="rect">
            <a:avLst/>
          </a:prstGeom>
        </p:spPr>
        <p:txBody>
          <a:bodyPr vert="horz" lIns="91440" tIns="91440" rIns="91440" bIns="9144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 err="1" smtClean="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69050"/>
            <a:ext cx="2133600" cy="488950"/>
          </a:xfrm>
          <a:prstGeom prst="rect">
            <a:avLst/>
          </a:prstGeom>
        </p:spPr>
        <p:txBody>
          <a:bodyPr vert="horz" lIns="91440" tIns="91440" rIns="91440" bIns="9144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5D977DA-7179-4E4A-8476-A426C303D23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1" name="Picture 7" descr="UO_Signature_stckd_4c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369050"/>
            <a:ext cx="37782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0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tiff"/><Relationship Id="rId3" Type="http://schemas.openxmlformats.org/officeDocument/2006/relationships/image" Target="../media/image51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8:</a:t>
            </a:r>
            <a:br>
              <a:rPr lang="en-US" dirty="0" smtClean="0"/>
            </a:br>
            <a:r>
              <a:rPr lang="en-US" dirty="0" smtClean="0"/>
              <a:t>TAU Advances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Allen D. Malony</a:t>
            </a:r>
          </a:p>
          <a:p>
            <a:r>
              <a:rPr lang="en-US" dirty="0" smtClean="0"/>
              <a:t>Department of Computer and Information Science</a:t>
            </a:r>
          </a:p>
        </p:txBody>
      </p:sp>
      <p:pic>
        <p:nvPicPr>
          <p:cNvPr id="13315" name="Picture 5" descr="UO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8" y="5299075"/>
            <a:ext cx="4725987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TAUebs Measurement</a:t>
            </a:r>
          </a:p>
        </p:txBody>
      </p:sp>
      <p:sp>
        <p:nvSpPr>
          <p:cNvPr id="26627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measurement is made with each sample?</a:t>
            </a:r>
          </a:p>
          <a:p>
            <a:r>
              <a:rPr lang="en-US" dirty="0" smtClean="0"/>
              <a:t>Capture a trace of EBS samples</a:t>
            </a:r>
          </a:p>
          <a:p>
            <a:r>
              <a:rPr lang="en-US" dirty="0" smtClean="0"/>
              <a:t>Each </a:t>
            </a:r>
            <a:r>
              <a:rPr lang="en-US" dirty="0" err="1" smtClean="0"/>
              <a:t>TAUebs</a:t>
            </a:r>
            <a:r>
              <a:rPr lang="en-US" dirty="0" smtClean="0"/>
              <a:t> sample contains:</a:t>
            </a:r>
          </a:p>
          <a:p>
            <a:pPr lvl="1"/>
            <a:r>
              <a:rPr lang="en-US" dirty="0" smtClean="0"/>
              <a:t>Timestamp</a:t>
            </a:r>
          </a:p>
          <a:p>
            <a:pPr lvl="1"/>
            <a:r>
              <a:rPr lang="en-US" i="1" dirty="0" err="1" smtClean="0"/>
              <a:t>TAUkey</a:t>
            </a:r>
            <a:r>
              <a:rPr lang="en-US" i="1" dirty="0" smtClean="0"/>
              <a:t> </a:t>
            </a:r>
            <a:r>
              <a:rPr lang="en-US" dirty="0" smtClean="0"/>
              <a:t>(key to current TAU event stack)</a:t>
            </a:r>
          </a:p>
          <a:p>
            <a:pPr lvl="1"/>
            <a:r>
              <a:rPr lang="en-US" i="1" dirty="0" err="1" smtClean="0"/>
              <a:t>PCkey</a:t>
            </a:r>
            <a:r>
              <a:rPr lang="en-US" i="1" dirty="0" smtClean="0"/>
              <a:t> </a:t>
            </a:r>
            <a:r>
              <a:rPr lang="en-US" dirty="0" smtClean="0"/>
              <a:t>(key to current PC call stack)</a:t>
            </a:r>
          </a:p>
          <a:p>
            <a:pPr lvl="1"/>
            <a:r>
              <a:rPr lang="en-US" dirty="0" smtClean="0"/>
              <a:t>Hardware counters</a:t>
            </a:r>
          </a:p>
          <a:p>
            <a:pPr lvl="1"/>
            <a:r>
              <a:rPr lang="en-US" dirty="0" smtClean="0"/>
              <a:t>Delta (optional)</a:t>
            </a:r>
          </a:p>
          <a:p>
            <a:pPr lvl="2"/>
            <a:r>
              <a:rPr lang="en-US" dirty="0" smtClean="0"/>
              <a:t>subtract start time of top TAU event from timestamp</a:t>
            </a:r>
          </a:p>
          <a:p>
            <a:pPr lvl="2"/>
            <a:r>
              <a:rPr lang="en-US" dirty="0" smtClean="0"/>
              <a:t>support BSC code folding analysis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fld id="{F8E865A7-7678-F840-B2ED-A6879803B90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TAUebs Data Analysis (Trace)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EBS </a:t>
            </a:r>
            <a:r>
              <a:rPr lang="en-US" dirty="0"/>
              <a:t>to OTF trace converter</a:t>
            </a:r>
          </a:p>
          <a:p>
            <a:r>
              <a:rPr lang="en-US" dirty="0"/>
              <a:t>Analyze EBS trace with</a:t>
            </a:r>
            <a:r>
              <a:rPr lang="en-US" dirty="0" smtClean="0"/>
              <a:t> trace </a:t>
            </a:r>
            <a:r>
              <a:rPr lang="en-US" dirty="0"/>
              <a:t>analysis tools</a:t>
            </a:r>
          </a:p>
          <a:p>
            <a:r>
              <a:rPr lang="en-US" dirty="0"/>
              <a:t>For each sample</a:t>
            </a:r>
          </a:p>
          <a:p>
            <a:pPr lvl="1"/>
            <a:r>
              <a:rPr lang="en-US" dirty="0"/>
              <a:t>Place timestamp in trace record</a:t>
            </a:r>
          </a:p>
          <a:p>
            <a:pPr lvl="1"/>
            <a:r>
              <a:rPr lang="en-US" dirty="0"/>
              <a:t>Merge TAU event stack and PC call </a:t>
            </a:r>
            <a:r>
              <a:rPr lang="en-US" dirty="0" smtClean="0"/>
              <a:t>stack</a:t>
            </a:r>
          </a:p>
          <a:p>
            <a:pPr lvl="2"/>
            <a:r>
              <a:rPr lang="en-US" dirty="0" smtClean="0"/>
              <a:t>merged </a:t>
            </a:r>
            <a:r>
              <a:rPr lang="en-US" dirty="0"/>
              <a:t>call path</a:t>
            </a:r>
          </a:p>
          <a:p>
            <a:pPr lvl="1"/>
            <a:r>
              <a:rPr lang="en-US" dirty="0"/>
              <a:t>Create event ID for merged call </a:t>
            </a:r>
            <a:r>
              <a:rPr lang="en-US" dirty="0" smtClean="0"/>
              <a:t>path</a:t>
            </a:r>
          </a:p>
          <a:p>
            <a:pPr lvl="2"/>
            <a:r>
              <a:rPr lang="en-US" dirty="0" smtClean="0"/>
              <a:t>put </a:t>
            </a:r>
            <a:r>
              <a:rPr lang="en-US" dirty="0"/>
              <a:t>in trace record</a:t>
            </a:r>
          </a:p>
          <a:p>
            <a:pPr lvl="1"/>
            <a:r>
              <a:rPr lang="en-US" dirty="0"/>
              <a:t>Put collected PAPI metrics in trace record</a:t>
            </a:r>
          </a:p>
          <a:p>
            <a:pPr lvl="1"/>
            <a:r>
              <a:rPr lang="en-US" dirty="0"/>
              <a:t>Can store PC locations in trace </a:t>
            </a:r>
            <a:r>
              <a:rPr lang="en-US" dirty="0" smtClean="0"/>
              <a:t>record as well</a:t>
            </a:r>
          </a:p>
          <a:p>
            <a:pPr lvl="1"/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fld id="{F8E865A7-7678-F840-B2ED-A6879803B90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TAUebs FLASH Experiments on IBM BG/P</a:t>
            </a:r>
          </a:p>
        </p:txBody>
      </p:sp>
      <p:sp>
        <p:nvSpPr>
          <p:cNvPr id="39939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FLASH is a nuclear astrophysics simulation</a:t>
            </a:r>
          </a:p>
          <a:p>
            <a:r>
              <a:rPr lang="en-US" dirty="0" smtClean="0"/>
              <a:t>Compare</a:t>
            </a:r>
            <a:br>
              <a:rPr lang="en-US" dirty="0" smtClean="0"/>
            </a:br>
            <a:r>
              <a:rPr lang="en-US" dirty="0" smtClean="0"/>
              <a:t>measurement</a:t>
            </a:r>
            <a:br>
              <a:rPr lang="en-US" dirty="0" smtClean="0"/>
            </a:br>
            <a:r>
              <a:rPr lang="en-US" dirty="0" smtClean="0"/>
              <a:t>overhead</a:t>
            </a:r>
          </a:p>
          <a:p>
            <a:pPr lvl="1"/>
            <a:r>
              <a:rPr lang="en-US" dirty="0" smtClean="0"/>
              <a:t>TAU only</a:t>
            </a:r>
          </a:p>
          <a:p>
            <a:pPr lvl="1"/>
            <a:r>
              <a:rPr lang="en-US" dirty="0" smtClean="0"/>
              <a:t>Hybrid</a:t>
            </a:r>
          </a:p>
          <a:p>
            <a:r>
              <a:rPr lang="en-US" dirty="0" smtClean="0"/>
              <a:t>Adding EBS</a:t>
            </a:r>
            <a:br>
              <a:rPr lang="en-US" dirty="0" smtClean="0"/>
            </a:br>
            <a:r>
              <a:rPr lang="en-US" dirty="0" smtClean="0"/>
              <a:t>tracing leads to</a:t>
            </a:r>
            <a:br>
              <a:rPr lang="en-US" dirty="0" smtClean="0"/>
            </a:br>
            <a:r>
              <a:rPr lang="en-US" dirty="0" smtClean="0"/>
              <a:t>high overhead at</a:t>
            </a:r>
            <a:br>
              <a:rPr lang="en-US" dirty="0" smtClean="0"/>
            </a:br>
            <a:r>
              <a:rPr lang="en-US" dirty="0" smtClean="0"/>
              <a:t>high core counts</a:t>
            </a:r>
            <a:endParaRPr lang="en-US" dirty="0"/>
          </a:p>
        </p:txBody>
      </p:sp>
      <p:pic>
        <p:nvPicPr>
          <p:cNvPr id="39941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71865" y="1611254"/>
            <a:ext cx="5472136" cy="4649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fld id="{F8E865A7-7678-F840-B2ED-A6879803B90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fld id="{6242BFDC-F366-1348-8323-54AE16D01D7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TAUebs</a:t>
            </a:r>
            <a:r>
              <a:rPr lang="en-US" dirty="0" smtClean="0"/>
              <a:t> Trace for FLASH (240 processes)</a:t>
            </a:r>
            <a:endParaRPr lang="en-US" dirty="0"/>
          </a:p>
        </p:txBody>
      </p:sp>
      <p:pic>
        <p:nvPicPr>
          <p:cNvPr id="41988" name="Picture 3" descr="flash240-2-tri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78917"/>
            <a:ext cx="9144000" cy="587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9" name="TextBox 4"/>
          <p:cNvSpPr txBox="1">
            <a:spLocks noChangeArrowheads="1"/>
          </p:cNvSpPr>
          <p:nvPr/>
        </p:nvSpPr>
        <p:spPr bwMode="auto">
          <a:xfrm>
            <a:off x="607219" y="1071562"/>
            <a:ext cx="2418663" cy="3419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  <a:spAutoFit/>
          </a:bodyPr>
          <a:lstStyle/>
          <a:p>
            <a:r>
              <a:rPr lang="en-US"/>
              <a:t>Color-coded by filename</a:t>
            </a:r>
          </a:p>
        </p:txBody>
      </p:sp>
      <p:sp>
        <p:nvSpPr>
          <p:cNvPr id="41990" name="TextBox 5"/>
          <p:cNvSpPr txBox="1">
            <a:spLocks noChangeArrowheads="1"/>
          </p:cNvSpPr>
          <p:nvPr/>
        </p:nvSpPr>
        <p:spPr bwMode="auto">
          <a:xfrm>
            <a:off x="4026756" y="5411391"/>
            <a:ext cx="809511" cy="3419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  <a:spAutoFit/>
          </a:bodyPr>
          <a:lstStyle/>
          <a:p>
            <a:r>
              <a:rPr lang="en-US" dirty="0"/>
              <a:t>40 </a:t>
            </a:r>
            <a:r>
              <a:rPr lang="en-US" dirty="0" err="1"/>
              <a:t>secs</a:t>
            </a:r>
            <a:endParaRPr lang="en-US" dirty="0"/>
          </a:p>
        </p:txBody>
      </p:sp>
      <p:cxnSp>
        <p:nvCxnSpPr>
          <p:cNvPr id="41991" name="Straight Arrow Connector 7"/>
          <p:cNvCxnSpPr>
            <a:cxnSpLocks noChangeShapeType="1"/>
            <a:stCxn id="41990" idx="1"/>
          </p:cNvCxnSpPr>
          <p:nvPr/>
        </p:nvCxnSpPr>
        <p:spPr bwMode="auto">
          <a:xfrm rot="10800000" flipV="1">
            <a:off x="258428" y="5582350"/>
            <a:ext cx="3768328" cy="43353"/>
          </a:xfrm>
          <a:prstGeom prst="straightConnector1">
            <a:avLst/>
          </a:prstGeom>
          <a:noFill/>
          <a:ln w="50800">
            <a:solidFill>
              <a:schemeClr val="bg1"/>
            </a:solidFill>
            <a:round/>
            <a:headEnd/>
            <a:tailEnd type="triangle" w="med" len="lg"/>
          </a:ln>
        </p:spPr>
      </p:cxnSp>
      <p:cxnSp>
        <p:nvCxnSpPr>
          <p:cNvPr id="41992" name="Straight Arrow Connector 9"/>
          <p:cNvCxnSpPr>
            <a:cxnSpLocks noChangeShapeType="1"/>
          </p:cNvCxnSpPr>
          <p:nvPr/>
        </p:nvCxnSpPr>
        <p:spPr bwMode="auto">
          <a:xfrm flipV="1">
            <a:off x="4839891" y="5625704"/>
            <a:ext cx="4179094" cy="2232"/>
          </a:xfrm>
          <a:prstGeom prst="straightConnector1">
            <a:avLst/>
          </a:prstGeom>
          <a:noFill/>
          <a:ln w="50800">
            <a:solidFill>
              <a:schemeClr val="bg1"/>
            </a:solidFill>
            <a:round/>
            <a:headEnd/>
            <a:tailEnd type="triangle" w="med" len="lg"/>
          </a:ln>
        </p:spPr>
      </p:cxnSp>
      <p:sp>
        <p:nvSpPr>
          <p:cNvPr id="41993" name="TextBox 13"/>
          <p:cNvSpPr txBox="1">
            <a:spLocks noChangeArrowheads="1"/>
          </p:cNvSpPr>
          <p:nvPr/>
        </p:nvSpPr>
        <p:spPr bwMode="auto">
          <a:xfrm>
            <a:off x="993324" y="1870770"/>
            <a:ext cx="2014969" cy="618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Alternating patterns</a:t>
            </a:r>
            <a:br>
              <a:rPr lang="en-US"/>
            </a:br>
            <a:r>
              <a:rPr lang="en-US"/>
              <a:t>due to dual mode</a:t>
            </a:r>
          </a:p>
        </p:txBody>
      </p:sp>
      <p:cxnSp>
        <p:nvCxnSpPr>
          <p:cNvPr id="41994" name="Straight Arrow Connector 14"/>
          <p:cNvCxnSpPr>
            <a:cxnSpLocks noChangeShapeType="1"/>
          </p:cNvCxnSpPr>
          <p:nvPr/>
        </p:nvCxnSpPr>
        <p:spPr bwMode="auto">
          <a:xfrm flipV="1">
            <a:off x="3286125" y="2089547"/>
            <a:ext cx="535781" cy="2232"/>
          </a:xfrm>
          <a:prstGeom prst="straightConnector1">
            <a:avLst/>
          </a:prstGeom>
          <a:noFill/>
          <a:ln w="50800">
            <a:solidFill>
              <a:schemeClr val="bg1"/>
            </a:solidFill>
            <a:round/>
            <a:headEnd/>
            <a:tailEnd type="triangle" w="med" len="lg"/>
          </a:ln>
        </p:spPr>
      </p:cxnSp>
      <p:cxnSp>
        <p:nvCxnSpPr>
          <p:cNvPr id="41995" name="Straight Arrow Connector 16"/>
          <p:cNvCxnSpPr>
            <a:cxnSpLocks noChangeShapeType="1"/>
          </p:cNvCxnSpPr>
          <p:nvPr/>
        </p:nvCxnSpPr>
        <p:spPr bwMode="auto">
          <a:xfrm flipV="1">
            <a:off x="3286125" y="2221260"/>
            <a:ext cx="535781" cy="2232"/>
          </a:xfrm>
          <a:prstGeom prst="straightConnector1">
            <a:avLst/>
          </a:prstGeom>
          <a:noFill/>
          <a:ln w="50800">
            <a:solidFill>
              <a:schemeClr val="bg1"/>
            </a:solidFill>
            <a:round/>
            <a:headEnd/>
            <a:tailEnd type="triangle" w="med" len="lg"/>
          </a:ln>
        </p:spPr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Hybrid tracing with </a:t>
            </a:r>
            <a:r>
              <a:rPr lang="en-US" dirty="0" err="1" smtClean="0"/>
              <a:t>TAUebs</a:t>
            </a:r>
            <a:r>
              <a:rPr lang="en-US" dirty="0" smtClean="0"/>
              <a:t> is not scalable</a:t>
            </a:r>
          </a:p>
          <a:p>
            <a:pPr lvl="1"/>
            <a:r>
              <a:rPr lang="en-US" dirty="0" smtClean="0"/>
              <a:t>Need to have a parallel profiling methodology</a:t>
            </a:r>
          </a:p>
          <a:p>
            <a:r>
              <a:rPr lang="en-US" dirty="0" smtClean="0"/>
              <a:t>However, hybrid profiling is more challenging</a:t>
            </a:r>
          </a:p>
          <a:p>
            <a:pPr lvl="1"/>
            <a:r>
              <a:rPr lang="en-US" dirty="0" smtClean="0"/>
              <a:t>Online analysis to is more complex</a:t>
            </a:r>
          </a:p>
          <a:p>
            <a:r>
              <a:rPr lang="en-US" dirty="0" smtClean="0"/>
              <a:t>Can leverage the hybrid ideas in </a:t>
            </a:r>
            <a:r>
              <a:rPr lang="en-US" dirty="0" err="1" smtClean="0"/>
              <a:t>TAUebs</a:t>
            </a:r>
            <a:endParaRPr lang="en-US" dirty="0" smtClean="0"/>
          </a:p>
          <a:p>
            <a:pPr lvl="1"/>
            <a:r>
              <a:rPr lang="en-US" dirty="0" smtClean="0"/>
              <a:t>Associate samples with the active probe context</a:t>
            </a:r>
          </a:p>
          <a:p>
            <a:r>
              <a:rPr lang="en-US" dirty="0" smtClean="0"/>
              <a:t>Goal is to capture all of the performance information possible at runtime to produce equivalent profile results from trace-based analysis</a:t>
            </a: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Hybrid Profiling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fld id="{F8E865A7-7678-F840-B2ED-A6879803B906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TAU profiling</a:t>
            </a:r>
          </a:p>
          <a:p>
            <a:r>
              <a:rPr lang="en-US" dirty="0" smtClean="0"/>
              <a:t>EBS at 100ms</a:t>
            </a:r>
          </a:p>
          <a:p>
            <a:pPr lvl="1"/>
            <a:r>
              <a:rPr lang="en-US" dirty="0" smtClean="0"/>
              <a:t>Per thread</a:t>
            </a:r>
          </a:p>
          <a:p>
            <a:pPr lvl="1"/>
            <a:r>
              <a:rPr lang="en-US" dirty="0" smtClean="0"/>
              <a:t>Determine PC</a:t>
            </a:r>
          </a:p>
          <a:p>
            <a:pPr lvl="1"/>
            <a:r>
              <a:rPr lang="en-US" dirty="0" smtClean="0"/>
              <a:t>Unwind </a:t>
            </a:r>
            <a:r>
              <a:rPr lang="en-US" dirty="0" err="1" smtClean="0"/>
              <a:t>callstack</a:t>
            </a:r>
            <a:endParaRPr lang="en-US" dirty="0" smtClean="0"/>
          </a:p>
          <a:p>
            <a:pPr lvl="1"/>
            <a:r>
              <a:rPr lang="en-US" dirty="0" smtClean="0"/>
              <a:t>Use Linux </a:t>
            </a:r>
            <a:r>
              <a:rPr lang="en-US" i="1" dirty="0" err="1" smtClean="0"/>
              <a:t>backtrace</a:t>
            </a:r>
            <a:r>
              <a:rPr lang="en-US" i="1" dirty="0" smtClean="0"/>
              <a:t> </a:t>
            </a:r>
            <a:r>
              <a:rPr lang="en-US" dirty="0" smtClean="0"/>
              <a:t>facility</a:t>
            </a:r>
          </a:p>
          <a:p>
            <a:r>
              <a:rPr lang="en-US" dirty="0" smtClean="0"/>
              <a:t>Sample mapping</a:t>
            </a:r>
          </a:p>
          <a:p>
            <a:pPr lvl="1"/>
            <a:r>
              <a:rPr lang="en-US" dirty="0" smtClean="0"/>
              <a:t>Determine event context (TAU context)</a:t>
            </a:r>
          </a:p>
          <a:p>
            <a:pPr lvl="1"/>
            <a:r>
              <a:rPr lang="en-US" dirty="0" smtClean="0"/>
              <a:t>Update hybrid profile for every unique </a:t>
            </a:r>
            <a:r>
              <a:rPr lang="en-US" dirty="0" err="1" smtClean="0"/>
              <a:t>tuple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{event context, PC, call path}</a:t>
            </a:r>
          </a:p>
          <a:p>
            <a:pPr lvl="1"/>
            <a:r>
              <a:rPr lang="en-US" dirty="0" smtClean="0"/>
              <a:t>Done for every thread of execution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pic>
        <p:nvPicPr>
          <p:cNvPr id="5" name="Picture 4" descr="probe-sampl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4" y="1086244"/>
            <a:ext cx="5295335" cy="24108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At the end of application’s execution</a:t>
            </a:r>
          </a:p>
          <a:p>
            <a:pPr lvl="1"/>
            <a:r>
              <a:rPr lang="en-US" dirty="0" smtClean="0"/>
              <a:t>Sample addresses are resolved to symbolic names</a:t>
            </a:r>
          </a:p>
          <a:p>
            <a:pPr lvl="2"/>
            <a:r>
              <a:rPr lang="en-US" dirty="0" smtClean="0"/>
              <a:t>use GNU </a:t>
            </a:r>
            <a:r>
              <a:rPr lang="en-US" dirty="0" err="1" smtClean="0"/>
              <a:t>binutils</a:t>
            </a:r>
            <a:r>
              <a:rPr lang="en-US" dirty="0" smtClean="0"/>
              <a:t> (if fail, display as “UNRESOLVED”)</a:t>
            </a:r>
          </a:p>
          <a:p>
            <a:pPr lvl="1"/>
            <a:r>
              <a:rPr lang="en-US" dirty="0" smtClean="0"/>
              <a:t>Profile metric statistics are calculated</a:t>
            </a:r>
          </a:p>
          <a:p>
            <a:pPr lvl="1"/>
            <a:r>
              <a:rPr lang="en-US" dirty="0" smtClean="0"/>
              <a:t>Hybrid profiles are written to files</a:t>
            </a:r>
          </a:p>
          <a:p>
            <a:r>
              <a:rPr lang="en-US" dirty="0" smtClean="0"/>
              <a:t>For each probed event context for each thread</a:t>
            </a:r>
          </a:p>
          <a:p>
            <a:pPr lvl="1"/>
            <a:r>
              <a:rPr lang="en-US" dirty="0" smtClean="0"/>
              <a:t>Profile entry created to represent samples in the context</a:t>
            </a:r>
          </a:p>
          <a:p>
            <a:pPr lvl="2"/>
            <a:r>
              <a:rPr lang="en-US" dirty="0" smtClean="0"/>
              <a:t>each unique sample represented as “SAMPLE” event</a:t>
            </a:r>
          </a:p>
          <a:p>
            <a:pPr lvl="2"/>
            <a:r>
              <a:rPr lang="en-US" dirty="0" smtClean="0"/>
              <a:t>“SUMMARY” entry aggregates across samples</a:t>
            </a:r>
          </a:p>
          <a:p>
            <a:pPr lvl="1"/>
            <a:r>
              <a:rPr lang="en-US" dirty="0" smtClean="0"/>
              <a:t>“context events” share the name of probed parent</a:t>
            </a:r>
          </a:p>
          <a:p>
            <a:pPr lvl="2"/>
            <a:r>
              <a:rPr lang="en-US" dirty="0" smtClean="0"/>
              <a:t>labeled as “CONTEXT” in the profile</a:t>
            </a:r>
          </a:p>
          <a:p>
            <a:pPr lvl="1"/>
            <a:r>
              <a:rPr lang="en-US" dirty="0" smtClean="0"/>
              <a:t>“UNWIND” event nodes are call sites that eventually end with a sample event</a:t>
            </a:r>
          </a:p>
          <a:p>
            <a:pPr lvl="1"/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Profile Generation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Sequential matrix multiplication</a:t>
            </a:r>
          </a:p>
          <a:p>
            <a:pPr lvl="1"/>
            <a:r>
              <a:rPr lang="en-US" dirty="0" smtClean="0"/>
              <a:t>3 matrix sizes: 128x128, 256x256, 512x512</a:t>
            </a:r>
          </a:p>
          <a:p>
            <a:pPr lvl="1"/>
            <a:r>
              <a:rPr lang="en-US" dirty="0" smtClean="0"/>
              <a:t>Use small routines that are hard to probe</a:t>
            </a:r>
          </a:p>
          <a:p>
            <a:r>
              <a:rPr lang="en-US" dirty="0" smtClean="0"/>
              <a:t>Insert probes to record phases and parameters</a:t>
            </a:r>
          </a:p>
          <a:p>
            <a:pPr lvl="1"/>
            <a:r>
              <a:rPr lang="en-US" i="1" dirty="0" smtClean="0">
                <a:latin typeface="Courier New"/>
                <a:cs typeface="Courier New"/>
              </a:rPr>
              <a:t>PHASE_START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PHASE_STOP</a:t>
            </a:r>
          </a:p>
          <a:p>
            <a:pPr lvl="1"/>
            <a:r>
              <a:rPr lang="en-US" i="1" dirty="0" smtClean="0">
                <a:latin typeface="Courier New"/>
                <a:cs typeface="Courier New"/>
              </a:rPr>
              <a:t>PARAM_PROFILE_START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PARAM_PROFILE_STOP</a:t>
            </a:r>
          </a:p>
          <a:p>
            <a:r>
              <a:rPr lang="en-US" dirty="0" smtClean="0"/>
              <a:t>Compare sampling-only, probe-only, and hybrid</a:t>
            </a:r>
          </a:p>
          <a:p>
            <a:r>
              <a:rPr lang="en-US" dirty="0" smtClean="0"/>
              <a:t>Machine: Intel Xeon X5650, 2.67 GHz, 72 GB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Hybrid Profiling Example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Matrix Multiplication</a:t>
            </a:r>
            <a:endParaRPr lang="en-US" dirty="0"/>
          </a:p>
        </p:txBody>
      </p:sp>
      <p:pic>
        <p:nvPicPr>
          <p:cNvPr id="7" name="Picture 6" descr="simpl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5" y="1094606"/>
            <a:ext cx="8995651" cy="49549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PBM can not be used observe small events</a:t>
            </a:r>
          </a:p>
          <a:p>
            <a:pPr lvl="1"/>
            <a:r>
              <a:rPr lang="en-US" dirty="0" smtClean="0"/>
              <a:t>Overhead of measurement affects accuracy</a:t>
            </a:r>
          </a:p>
          <a:p>
            <a:pPr lvl="1"/>
            <a:r>
              <a:rPr lang="en-US" dirty="0" smtClean="0"/>
              <a:t>High-frequency probes also accumulate overhead and can intrude on code behavior</a:t>
            </a:r>
          </a:p>
          <a:p>
            <a:pPr lvl="1"/>
            <a:r>
              <a:rPr lang="en-US" dirty="0" smtClean="0"/>
              <a:t>Disabling events is necessary</a:t>
            </a:r>
          </a:p>
          <a:p>
            <a:r>
              <a:rPr lang="en-US" dirty="0" smtClean="0"/>
              <a:t>Hybrid profiling uses sampling to see lightweight code execution performance</a:t>
            </a:r>
          </a:p>
          <a:p>
            <a:r>
              <a:rPr lang="en-US" dirty="0" smtClean="0"/>
              <a:t>Probe context allows richer sample projection performance on program regions and semantics</a:t>
            </a:r>
          </a:p>
          <a:p>
            <a:r>
              <a:rPr lang="en-US" dirty="0" err="1" smtClean="0"/>
              <a:t>TAU’s</a:t>
            </a:r>
            <a:r>
              <a:rPr lang="en-US" dirty="0" smtClean="0"/>
              <a:t> unique event naming allows semantics to be extended to hybrid profiling data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Hybrid Profiling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hybrid parallel profiling</a:t>
            </a:r>
          </a:p>
          <a:p>
            <a:r>
              <a:rPr lang="en-US" dirty="0" smtClean="0"/>
              <a:t>Cross-platform </a:t>
            </a:r>
            <a:r>
              <a:rPr lang="en-US" dirty="0" err="1" smtClean="0"/>
              <a:t>OpenMP</a:t>
            </a:r>
            <a:r>
              <a:rPr lang="en-US" dirty="0" smtClean="0"/>
              <a:t> performance analysis</a:t>
            </a:r>
          </a:p>
          <a:p>
            <a:r>
              <a:rPr lang="en-US" dirty="0" smtClean="0"/>
              <a:t>Empirical </a:t>
            </a:r>
            <a:r>
              <a:rPr lang="en-US" dirty="0" err="1" smtClean="0"/>
              <a:t>autotuning</a:t>
            </a: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164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Test on </a:t>
            </a:r>
            <a:r>
              <a:rPr lang="en-US" dirty="0" err="1" smtClean="0"/>
              <a:t>OpenMP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version of NAS</a:t>
            </a:r>
            <a:br>
              <a:rPr lang="en-US" dirty="0" smtClean="0"/>
            </a:br>
            <a:r>
              <a:rPr lang="en-US" dirty="0" smtClean="0"/>
              <a:t>parallel benchmarks</a:t>
            </a:r>
          </a:p>
          <a:p>
            <a:r>
              <a:rPr lang="en-US" dirty="0" smtClean="0"/>
              <a:t>Characterize overhead</a:t>
            </a:r>
            <a:br>
              <a:rPr lang="en-US" dirty="0" smtClean="0"/>
            </a:br>
            <a:r>
              <a:rPr lang="en-US" dirty="0" smtClean="0"/>
              <a:t>against </a:t>
            </a:r>
            <a:r>
              <a:rPr lang="en-US" dirty="0" err="1" smtClean="0"/>
              <a:t>uninstrumented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runs (</a:t>
            </a:r>
            <a:r>
              <a:rPr lang="en-US" i="1" dirty="0" smtClean="0"/>
              <a:t>Clean</a:t>
            </a:r>
            <a:r>
              <a:rPr lang="en-US" dirty="0" smtClean="0"/>
              <a:t>):</a:t>
            </a:r>
          </a:p>
          <a:p>
            <a:pPr lvl="1"/>
            <a:r>
              <a:rPr lang="en-US" i="1" dirty="0" smtClean="0"/>
              <a:t>Full </a:t>
            </a:r>
            <a:r>
              <a:rPr lang="en-US" dirty="0" smtClean="0"/>
              <a:t>/ </a:t>
            </a:r>
            <a:r>
              <a:rPr lang="en-US" i="1" dirty="0" smtClean="0"/>
              <a:t>Select</a:t>
            </a:r>
            <a:r>
              <a:rPr lang="en-US" dirty="0" smtClean="0"/>
              <a:t> (probe)</a:t>
            </a:r>
          </a:p>
          <a:p>
            <a:pPr lvl="1"/>
            <a:r>
              <a:rPr lang="en-US" i="1" dirty="0" smtClean="0"/>
              <a:t>Sampling</a:t>
            </a:r>
          </a:p>
          <a:p>
            <a:pPr lvl="1"/>
            <a:r>
              <a:rPr lang="en-US" i="1" dirty="0" smtClean="0"/>
              <a:t>Hybrid</a:t>
            </a:r>
          </a:p>
          <a:p>
            <a:r>
              <a:rPr lang="en-US" dirty="0" smtClean="0"/>
              <a:t>Interested in relative</a:t>
            </a:r>
            <a:br>
              <a:rPr lang="en-US" dirty="0" smtClean="0"/>
            </a:br>
            <a:r>
              <a:rPr lang="en-US" dirty="0" smtClean="0"/>
              <a:t>overhead of hybrid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of Hybrid Profiling Overhead</a:t>
            </a:r>
            <a:endParaRPr lang="en-US" dirty="0"/>
          </a:p>
        </p:txBody>
      </p:sp>
      <p:pic>
        <p:nvPicPr>
          <p:cNvPr id="6" name="Picture 5" descr="bla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567" y="1159490"/>
            <a:ext cx="4566837" cy="50727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49660" y="2097297"/>
            <a:ext cx="2807387" cy="20054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42720" y="1391045"/>
            <a:ext cx="614327" cy="898437"/>
          </a:xfrm>
          <a:prstGeom prst="rect">
            <a:avLst/>
          </a:prstGeom>
          <a:solidFill>
            <a:srgbClr val="3366FF">
              <a:alpha val="10000"/>
            </a:srgbClr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51670" y="3252417"/>
            <a:ext cx="2807387" cy="20054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3680" y="4415893"/>
            <a:ext cx="2807387" cy="20054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155690" y="5579369"/>
            <a:ext cx="2807387" cy="20054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38125" y="1031842"/>
            <a:ext cx="8905875" cy="114065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Naïve full instrumentation has high overhead</a:t>
            </a:r>
          </a:p>
          <a:p>
            <a:r>
              <a:rPr lang="en-US" dirty="0" smtClean="0"/>
              <a:t>Want to see hybrid data with respect to X,Y,Z phases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NPB BT Experiments</a:t>
            </a:r>
            <a:endParaRPr lang="en-US" dirty="0"/>
          </a:p>
        </p:txBody>
      </p:sp>
      <p:pic>
        <p:nvPicPr>
          <p:cNvPr id="5" name="Picture 4" descr="bt-hybrid-merged-tree-cro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60" y="2266164"/>
            <a:ext cx="8223577" cy="4012195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3308760" y="2991366"/>
            <a:ext cx="208886" cy="501347"/>
          </a:xfrm>
          <a:prstGeom prst="rightBrace">
            <a:avLst>
              <a:gd name="adj1" fmla="val 28334"/>
              <a:gd name="adj2" fmla="val 50000"/>
            </a:avLst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09291" y="3033144"/>
            <a:ext cx="80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phases</a:t>
            </a:r>
            <a:endParaRPr lang="en-US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8125" y="1031842"/>
            <a:ext cx="5669181" cy="534441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/>
              <a:t>multiscale</a:t>
            </a:r>
            <a:r>
              <a:rPr lang="en-US" dirty="0" smtClean="0"/>
              <a:t> methods for accurate, efficient, and scale-aware models</a:t>
            </a:r>
            <a:br>
              <a:rPr lang="en-US" dirty="0" smtClean="0"/>
            </a:br>
            <a:r>
              <a:rPr lang="en-US" dirty="0" smtClean="0"/>
              <a:t>of the earth system</a:t>
            </a:r>
          </a:p>
          <a:p>
            <a:r>
              <a:rPr lang="en-US" dirty="0" smtClean="0"/>
              <a:t>MPAS-O uses a variable resolution irregular mesh of hexagonal grid cells</a:t>
            </a:r>
          </a:p>
          <a:p>
            <a:r>
              <a:rPr lang="en-US" dirty="0" smtClean="0"/>
              <a:t>Cells assigned to MPI processes as “blocks”</a:t>
            </a:r>
          </a:p>
          <a:p>
            <a:pPr lvl="1"/>
            <a:r>
              <a:rPr lang="en-US" dirty="0" smtClean="0"/>
              <a:t>Each cell has 1-40 vertical layers, depending on ocean depth</a:t>
            </a:r>
          </a:p>
          <a:p>
            <a:r>
              <a:rPr lang="en-US" dirty="0" smtClean="0"/>
              <a:t>MPAS-O has demonstrated scaling limits when using MPI alone</a:t>
            </a:r>
          </a:p>
          <a:p>
            <a:r>
              <a:rPr lang="en-US" dirty="0" smtClean="0"/>
              <a:t>Look at increasing concurrency</a:t>
            </a:r>
          </a:p>
          <a:p>
            <a:pPr lvl="1"/>
            <a:r>
              <a:rPr lang="en-US" dirty="0" err="1" smtClean="0"/>
              <a:t>OpenMP</a:t>
            </a:r>
            <a:endParaRPr lang="en-US" dirty="0" smtClean="0"/>
          </a:p>
          <a:p>
            <a:pPr lvl="1"/>
            <a:r>
              <a:rPr lang="en-US" dirty="0" err="1" smtClean="0"/>
              <a:t>Vectorization</a:t>
            </a:r>
            <a:endParaRPr lang="en-US" dirty="0" smtClean="0"/>
          </a:p>
          <a:p>
            <a:r>
              <a:rPr lang="en-US" dirty="0" smtClean="0"/>
              <a:t>Use hybrid profiling to better understand performance behavior</a:t>
            </a:r>
          </a:p>
          <a:p>
            <a:r>
              <a:rPr lang="en-US" dirty="0" smtClean="0"/>
              <a:t>Experiments performed on Hopper</a:t>
            </a:r>
          </a:p>
          <a:p>
            <a:pPr lvl="1"/>
            <a:r>
              <a:rPr lang="en-US" dirty="0" smtClean="0"/>
              <a:t>Cray XE6</a:t>
            </a:r>
          </a:p>
        </p:txBody>
      </p:sp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MPAS-Ocean Engagement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316" y="50136"/>
            <a:ext cx="2599404" cy="7310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91" y="1071566"/>
            <a:ext cx="3362476" cy="2660156"/>
          </a:xfrm>
          <a:prstGeom prst="rect">
            <a:avLst/>
          </a:prstGeom>
        </p:spPr>
      </p:pic>
      <p:pic>
        <p:nvPicPr>
          <p:cNvPr id="10" name="Picture 9" descr="cloud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474" y="3777136"/>
            <a:ext cx="2540000" cy="2500000"/>
          </a:xfrm>
          <a:prstGeom prst="rect">
            <a:avLst/>
          </a:prstGeom>
        </p:spPr>
      </p:pic>
      <p:sp>
        <p:nvSpPr>
          <p:cNvPr id="1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1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32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pas-profile-tre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4132"/>
            <a:ext cx="9144000" cy="5038344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MPAS Hybrid Profile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04648" y="1784581"/>
            <a:ext cx="168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/>
                <a:ea typeface="Zapf Dingbats"/>
                <a:cs typeface="Times New Roman"/>
                <a:sym typeface="Zapf Dingbats"/>
              </a:rPr>
              <a:t>OpenMP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ea typeface="Zapf Dingbats"/>
                <a:cs typeface="Times New Roman"/>
                <a:sym typeface="Zapf Dingbats"/>
              </a:rPr>
              <a:t> probes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7837" y="439971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n-lt"/>
                <a:ea typeface="Zapf Dingbats"/>
                <a:cs typeface="Zapf Dingbats"/>
                <a:sym typeface="Zapf Dingbats"/>
              </a:rPr>
              <a:t>Samples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2865921" y="1738000"/>
            <a:ext cx="944166" cy="242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3162521" y="2552697"/>
            <a:ext cx="1153092" cy="409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Left Brace 19"/>
          <p:cNvSpPr/>
          <p:nvPr/>
        </p:nvSpPr>
        <p:spPr>
          <a:xfrm>
            <a:off x="2022020" y="3852009"/>
            <a:ext cx="259019" cy="1570885"/>
          </a:xfrm>
          <a:prstGeom prst="leftBrace">
            <a:avLst>
              <a:gd name="adj1" fmla="val 53496"/>
              <a:gd name="adj2" fmla="val 50000"/>
            </a:avLst>
          </a:prstGeom>
          <a:ln w="22225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31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38125" y="1031843"/>
            <a:ext cx="8905875" cy="175898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Solver </a:t>
            </a:r>
            <a:r>
              <a:rPr lang="en-US" dirty="0" err="1" smtClean="0"/>
              <a:t>vectorization</a:t>
            </a:r>
            <a:r>
              <a:rPr lang="en-US" dirty="0" smtClean="0"/>
              <a:t> gave ~20s reduction (mean)</a:t>
            </a:r>
          </a:p>
          <a:p>
            <a:r>
              <a:rPr lang="en-US" dirty="0" smtClean="0"/>
              <a:t>Worst case solver performance went from 170s to 44s</a:t>
            </a:r>
          </a:p>
          <a:p>
            <a:r>
              <a:rPr lang="en-US" dirty="0" smtClean="0"/>
              <a:t>Subsequent ~52s reduction in </a:t>
            </a:r>
            <a:r>
              <a:rPr lang="en-US" dirty="0" err="1" smtClean="0"/>
              <a:t>MPI_Wait</a:t>
            </a:r>
            <a:r>
              <a:rPr lang="en-US" dirty="0" smtClean="0"/>
              <a:t> time!  Why?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Profiling to Measure </a:t>
            </a:r>
            <a:r>
              <a:rPr lang="en-US" dirty="0" err="1" smtClean="0"/>
              <a:t>Vectorization</a:t>
            </a:r>
            <a:endParaRPr lang="en-US" dirty="0"/>
          </a:p>
        </p:txBody>
      </p:sp>
      <p:pic>
        <p:nvPicPr>
          <p:cNvPr id="5" name="Picture 4" descr="bla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9698"/>
            <a:ext cx="9144000" cy="355801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38125" y="1031843"/>
            <a:ext cx="8905875" cy="22854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Computation and synchronization are correlated</a:t>
            </a:r>
          </a:p>
          <a:p>
            <a:r>
              <a:rPr lang="en-US" dirty="0" smtClean="0"/>
              <a:t>Load imbalances seen in larger MPI wait (</a:t>
            </a:r>
            <a:r>
              <a:rPr lang="en-US" dirty="0" err="1" smtClean="0"/>
              <a:t>unvectorized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Vectorization</a:t>
            </a:r>
            <a:r>
              <a:rPr lang="en-US" dirty="0" smtClean="0"/>
              <a:t> tightens the imbalances</a:t>
            </a:r>
          </a:p>
          <a:p>
            <a:pPr lvl="1"/>
            <a:r>
              <a:rPr lang="en-US" dirty="0" smtClean="0"/>
              <a:t>Depth + color show </a:t>
            </a:r>
            <a:r>
              <a:rPr lang="en-US" dirty="0" err="1" smtClean="0"/>
              <a:t>vectorization</a:t>
            </a:r>
            <a:r>
              <a:rPr lang="en-US" dirty="0" smtClean="0"/>
              <a:t> effect (faster, more uniform) </a:t>
            </a:r>
          </a:p>
          <a:p>
            <a:pPr lvl="1"/>
            <a:r>
              <a:rPr lang="en-US" dirty="0" smtClean="0"/>
              <a:t>Smaller communication waiting (height and width)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Vectorization</a:t>
            </a:r>
            <a:r>
              <a:rPr lang="en-US" dirty="0" smtClean="0"/>
              <a:t> Analysis with Hybrid Data</a:t>
            </a:r>
            <a:endParaRPr lang="en-US" dirty="0"/>
          </a:p>
        </p:txBody>
      </p:sp>
      <p:pic>
        <p:nvPicPr>
          <p:cNvPr id="4" name="Picture 3" descr="3Dafte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6"/>
          <a:stretch/>
        </p:blipFill>
        <p:spPr>
          <a:xfrm>
            <a:off x="4617442" y="3283232"/>
            <a:ext cx="4416913" cy="3032092"/>
          </a:xfrm>
          <a:prstGeom prst="rect">
            <a:avLst/>
          </a:prstGeom>
        </p:spPr>
      </p:pic>
      <p:pic>
        <p:nvPicPr>
          <p:cNvPr id="5" name="Picture 4" descr="3Dbefor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1"/>
          <a:stretch/>
        </p:blipFill>
        <p:spPr>
          <a:xfrm>
            <a:off x="117860" y="3283233"/>
            <a:ext cx="4412426" cy="30247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160" y="5824502"/>
            <a:ext cx="1161195" cy="36933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</a:rPr>
              <a:t>vectorized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34138" y="5810248"/>
            <a:ext cx="1596148" cy="36933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</a:t>
            </a:r>
            <a:r>
              <a:rPr lang="en-US" dirty="0" smtClean="0">
                <a:solidFill>
                  <a:srgbClr val="FFFFFF"/>
                </a:solidFill>
              </a:rPr>
              <a:t>on-</a:t>
            </a:r>
            <a:r>
              <a:rPr lang="en-US" dirty="0" err="1" smtClean="0">
                <a:solidFill>
                  <a:srgbClr val="FFFFFF"/>
                </a:solidFill>
              </a:rPr>
              <a:t>vectorized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48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Hybrid parallel profiling provides the user with various options to control measurement</a:t>
            </a:r>
          </a:p>
          <a:p>
            <a:pPr lvl="1"/>
            <a:r>
              <a:rPr lang="en-US" dirty="0" smtClean="0"/>
              <a:t>Probing: select events, enable event paths and depth</a:t>
            </a:r>
          </a:p>
          <a:p>
            <a:pPr lvl="1"/>
            <a:r>
              <a:rPr lang="en-US" dirty="0" smtClean="0"/>
              <a:t>Sampling: interrupt period, call stack unwinding depth</a:t>
            </a:r>
          </a:p>
          <a:p>
            <a:pPr lvl="1"/>
            <a:r>
              <a:rPr lang="en-US" dirty="0" smtClean="0"/>
              <a:t>Capture of timing information and hardware counters</a:t>
            </a:r>
          </a:p>
          <a:p>
            <a:r>
              <a:rPr lang="en-US" dirty="0" smtClean="0"/>
              <a:t>These are also dynamic hybrid controls</a:t>
            </a:r>
          </a:p>
          <a:p>
            <a:pPr lvl="1"/>
            <a:r>
              <a:rPr lang="en-US" dirty="0" smtClean="0"/>
              <a:t>Unwinding of call stack to last probed event</a:t>
            </a:r>
          </a:p>
          <a:p>
            <a:pPr lvl="2"/>
            <a:r>
              <a:rPr lang="en-US" dirty="0" smtClean="0"/>
              <a:t>reduces time spent unwinding</a:t>
            </a:r>
          </a:p>
          <a:p>
            <a:pPr lvl="1"/>
            <a:r>
              <a:rPr lang="en-US" dirty="0" smtClean="0"/>
              <a:t>Need to determine an event’s parent quickly</a:t>
            </a:r>
          </a:p>
          <a:p>
            <a:pPr lvl="1"/>
            <a:r>
              <a:rPr lang="en-US" dirty="0" smtClean="0"/>
              <a:t>Useful for event contextualization and </a:t>
            </a:r>
            <a:r>
              <a:rPr lang="en-US" dirty="0" err="1" smtClean="0"/>
              <a:t>callsite</a:t>
            </a:r>
            <a:r>
              <a:rPr lang="en-US" dirty="0" smtClean="0"/>
              <a:t> profiling</a:t>
            </a:r>
          </a:p>
          <a:p>
            <a:r>
              <a:rPr lang="en-US" dirty="0" smtClean="0"/>
              <a:t>Hybrid techniques can be used to implement “folding”</a:t>
            </a:r>
          </a:p>
          <a:p>
            <a:pPr lvl="1"/>
            <a:r>
              <a:rPr lang="en-US" dirty="0" smtClean="0"/>
              <a:t>Collect samples with counters for a region to create a statistical model of performance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in Hybrid Parallel Profiling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8125" y="1031844"/>
            <a:ext cx="8905875" cy="452633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Parallel language performance </a:t>
            </a:r>
            <a:r>
              <a:rPr lang="en-US" dirty="0" err="1" smtClean="0"/>
              <a:t>observability</a:t>
            </a:r>
            <a:r>
              <a:rPr lang="en-US" dirty="0" smtClean="0"/>
              <a:t> requires both visibility of performance data and the semantic context in which the performance occurs</a:t>
            </a:r>
          </a:p>
          <a:p>
            <a:r>
              <a:rPr lang="en-US" dirty="0" smtClean="0"/>
              <a:t>Portable </a:t>
            </a:r>
            <a:r>
              <a:rPr lang="en-US" dirty="0" err="1" smtClean="0"/>
              <a:t>OpenMP</a:t>
            </a:r>
            <a:r>
              <a:rPr lang="en-US" dirty="0" smtClean="0"/>
              <a:t> performance </a:t>
            </a:r>
            <a:r>
              <a:rPr lang="en-US" dirty="0" err="1" smtClean="0"/>
              <a:t>observability</a:t>
            </a:r>
            <a:r>
              <a:rPr lang="en-US" dirty="0" smtClean="0"/>
              <a:t> is problematic because of lack of a standard</a:t>
            </a:r>
          </a:p>
          <a:p>
            <a:pPr lvl="1"/>
            <a:r>
              <a:rPr lang="en-US" dirty="0" smtClean="0"/>
              <a:t>Language semantics hide low-level parallel operation</a:t>
            </a:r>
          </a:p>
          <a:p>
            <a:pPr lvl="1"/>
            <a:r>
              <a:rPr lang="en-US" dirty="0" smtClean="0"/>
              <a:t>Compilers hide complexity of runtime implementation</a:t>
            </a:r>
          </a:p>
          <a:p>
            <a:pPr lvl="1"/>
            <a:r>
              <a:rPr lang="en-US" dirty="0" smtClean="0"/>
              <a:t>Different </a:t>
            </a:r>
            <a:r>
              <a:rPr lang="en-US" dirty="0" err="1" smtClean="0"/>
              <a:t>OpenMP</a:t>
            </a:r>
            <a:r>
              <a:rPr lang="en-US" dirty="0" smtClean="0"/>
              <a:t> compilers do things differently</a:t>
            </a:r>
          </a:p>
          <a:p>
            <a:r>
              <a:rPr lang="en-US" dirty="0" smtClean="0"/>
              <a:t>How can portable </a:t>
            </a:r>
            <a:r>
              <a:rPr lang="en-US" dirty="0" err="1" smtClean="0"/>
              <a:t>OpenMP</a:t>
            </a:r>
            <a:r>
              <a:rPr lang="en-US" dirty="0" smtClean="0"/>
              <a:t> performance measurement and analysis be provided?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Cross-Platform </a:t>
            </a:r>
            <a:r>
              <a:rPr lang="en-US" dirty="0" err="1" smtClean="0"/>
              <a:t>OpenMP</a:t>
            </a:r>
            <a:r>
              <a:rPr lang="en-US" dirty="0" smtClean="0"/>
              <a:t> Performance Analysis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There has always been a strong interest in the </a:t>
            </a:r>
            <a:r>
              <a:rPr lang="en-US" dirty="0" err="1" smtClean="0"/>
              <a:t>OpenMP</a:t>
            </a:r>
            <a:r>
              <a:rPr lang="en-US" dirty="0" smtClean="0"/>
              <a:t> community about performance </a:t>
            </a:r>
            <a:r>
              <a:rPr lang="en-US" dirty="0" err="1" smtClean="0"/>
              <a:t>observability</a:t>
            </a:r>
            <a:endParaRPr lang="en-US" dirty="0" smtClean="0"/>
          </a:p>
          <a:p>
            <a:r>
              <a:rPr lang="en-US" dirty="0" smtClean="0"/>
              <a:t>Several efforts have been investigated previously</a:t>
            </a:r>
          </a:p>
          <a:p>
            <a:pPr lvl="1"/>
            <a:r>
              <a:rPr lang="en-US" dirty="0" smtClean="0"/>
              <a:t>POMP interface (Research Centre </a:t>
            </a:r>
            <a:r>
              <a:rPr lang="en-US" dirty="0" err="1" smtClean="0"/>
              <a:t>Juelich</a:t>
            </a:r>
            <a:r>
              <a:rPr lang="en-US" dirty="0" smtClean="0"/>
              <a:t>, U. Oregon)</a:t>
            </a:r>
          </a:p>
          <a:p>
            <a:pPr lvl="1"/>
            <a:r>
              <a:rPr lang="en-US" dirty="0" err="1" smtClean="0"/>
              <a:t>OpenMP</a:t>
            </a:r>
            <a:r>
              <a:rPr lang="en-US" dirty="0" smtClean="0"/>
              <a:t> Runtime API (ORA) (a.k.a. Collector API) (Sun)</a:t>
            </a:r>
          </a:p>
          <a:p>
            <a:r>
              <a:rPr lang="en-US" dirty="0" smtClean="0"/>
              <a:t>Neither approach caught on as a standard</a:t>
            </a:r>
          </a:p>
          <a:p>
            <a:r>
              <a:rPr lang="en-US" dirty="0" err="1" smtClean="0"/>
              <a:t>OpenMP</a:t>
            </a:r>
            <a:r>
              <a:rPr lang="en-US" dirty="0" smtClean="0"/>
              <a:t> Tools Working Group</a:t>
            </a:r>
          </a:p>
          <a:p>
            <a:pPr lvl="1"/>
            <a:r>
              <a:rPr lang="en-US" dirty="0" smtClean="0"/>
              <a:t>Focusing on defining an </a:t>
            </a:r>
            <a:r>
              <a:rPr lang="en-US" dirty="0" err="1" smtClean="0"/>
              <a:t>OpenMP</a:t>
            </a:r>
            <a:r>
              <a:rPr lang="en-US" dirty="0" smtClean="0"/>
              <a:t> API for tools (OMPT)</a:t>
            </a:r>
          </a:p>
          <a:p>
            <a:r>
              <a:rPr lang="en-US" dirty="0" smtClean="0"/>
              <a:t>Other interesting developments</a:t>
            </a:r>
          </a:p>
          <a:p>
            <a:pPr lvl="1"/>
            <a:r>
              <a:rPr lang="en-US" dirty="0" smtClean="0"/>
              <a:t>GCC </a:t>
            </a:r>
            <a:r>
              <a:rPr lang="en-US" dirty="0" err="1" smtClean="0"/>
              <a:t>OpenMP</a:t>
            </a:r>
            <a:r>
              <a:rPr lang="en-US" dirty="0" smtClean="0"/>
              <a:t> runtime library (GOMP)</a:t>
            </a:r>
          </a:p>
          <a:p>
            <a:pPr lvl="1"/>
            <a:r>
              <a:rPr lang="en-US" dirty="0" smtClean="0"/>
              <a:t>Intel </a:t>
            </a:r>
            <a:r>
              <a:rPr lang="en-US" dirty="0" err="1" smtClean="0"/>
              <a:t>OpenMP</a:t>
            </a:r>
            <a:r>
              <a:rPr lang="en-US" dirty="0" smtClean="0"/>
              <a:t> runtime system is now open source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OpenMP</a:t>
            </a:r>
            <a:r>
              <a:rPr lang="en-US" dirty="0" smtClean="0"/>
              <a:t> Performance API Efforts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8125" y="1031843"/>
            <a:ext cx="8905875" cy="295841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Even if have an </a:t>
            </a:r>
            <a:r>
              <a:rPr lang="en-US" dirty="0" err="1" smtClean="0"/>
              <a:t>OpenMP</a:t>
            </a:r>
            <a:r>
              <a:rPr lang="en-US" dirty="0" smtClean="0"/>
              <a:t> performance interface, still need to develop tools to use it</a:t>
            </a:r>
          </a:p>
          <a:p>
            <a:r>
              <a:rPr lang="en-US" dirty="0" smtClean="0"/>
              <a:t>Consider the present compiler landscape</a:t>
            </a:r>
          </a:p>
          <a:p>
            <a:r>
              <a:rPr lang="en-US" dirty="0" smtClean="0"/>
              <a:t>Implement support in TAU for different methods</a:t>
            </a:r>
          </a:p>
          <a:p>
            <a:pPr lvl="1"/>
            <a:r>
              <a:rPr lang="en-US" dirty="0" smtClean="0"/>
              <a:t>Leverage </a:t>
            </a:r>
            <a:r>
              <a:rPr lang="en-US" dirty="0" err="1" smtClean="0"/>
              <a:t>TAU’s</a:t>
            </a:r>
            <a:r>
              <a:rPr lang="en-US" dirty="0" smtClean="0"/>
              <a:t> portable measurement and analysis</a:t>
            </a:r>
          </a:p>
          <a:p>
            <a:r>
              <a:rPr lang="en-US" dirty="0" smtClean="0"/>
              <a:t>Utilize portable </a:t>
            </a:r>
            <a:r>
              <a:rPr lang="en-US" dirty="0" err="1" smtClean="0"/>
              <a:t>OpenMP</a:t>
            </a:r>
            <a:r>
              <a:rPr lang="en-US" dirty="0" smtClean="0"/>
              <a:t> measurement for cross-compiler and cross-platform </a:t>
            </a:r>
            <a:r>
              <a:rPr lang="en-US" dirty="0" err="1" smtClean="0"/>
              <a:t>OpenMP</a:t>
            </a:r>
            <a:r>
              <a:rPr lang="en-US" dirty="0" smtClean="0"/>
              <a:t> performance analysis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pic>
        <p:nvPicPr>
          <p:cNvPr id="6" name="Picture 5" descr="method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58" y="3812460"/>
            <a:ext cx="7576200" cy="24801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General Hybrid Parallel Profiling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65538" name="Rectangle 3"/>
          <p:cNvSpPr>
            <a:spLocks noGrp="1"/>
          </p:cNvSpPr>
          <p:nvPr>
            <p:ph idx="1"/>
          </p:nvPr>
        </p:nvSpPr>
        <p:spPr>
          <a:xfrm>
            <a:off x="238125" y="1031844"/>
            <a:ext cx="8905875" cy="364291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Two types of measurement approaches</a:t>
            </a:r>
          </a:p>
          <a:p>
            <a:pPr lvl="1"/>
            <a:r>
              <a:rPr lang="en-US" dirty="0" smtClean="0"/>
              <a:t>Sampling-based measurement (SBM)</a:t>
            </a:r>
          </a:p>
          <a:p>
            <a:pPr lvl="2"/>
            <a:r>
              <a:rPr lang="en-US" dirty="0" smtClean="0"/>
              <a:t>measure performance by statistical observation</a:t>
            </a:r>
          </a:p>
          <a:p>
            <a:pPr lvl="2"/>
            <a:r>
              <a:rPr lang="en-US" dirty="0" smtClean="0"/>
              <a:t>a.k.a. statistical sampling or event-based sampling</a:t>
            </a:r>
          </a:p>
          <a:p>
            <a:pPr lvl="1"/>
            <a:r>
              <a:rPr lang="en-US" dirty="0" smtClean="0"/>
              <a:t>Probe-based measurement (PBM)</a:t>
            </a:r>
          </a:p>
          <a:p>
            <a:pPr lvl="2"/>
            <a:r>
              <a:rPr lang="en-US" dirty="0" smtClean="0"/>
              <a:t>measure performance by insertion of code into a program</a:t>
            </a:r>
          </a:p>
          <a:p>
            <a:r>
              <a:rPr lang="en-US" dirty="0" smtClean="0"/>
              <a:t>Is it possible to combine approaches?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Idea is to investigate a hybrid approach</a:t>
            </a:r>
          </a:p>
          <a:p>
            <a:pPr lvl="1"/>
            <a:r>
              <a:rPr lang="en-US" dirty="0" smtClean="0"/>
              <a:t>Integrate sampling-based and probe-based methodology</a:t>
            </a:r>
          </a:p>
          <a:p>
            <a:pPr lvl="1"/>
            <a:r>
              <a:rPr lang="en-US" dirty="0" smtClean="0">
                <a:ea typeface="ＭＳ Ｐゴシック" charset="-128"/>
                <a:cs typeface="ＭＳ Ｐゴシック" charset="-128"/>
              </a:rPr>
              <a:t>Improve performance </a:t>
            </a:r>
            <a:r>
              <a:rPr lang="en-US" dirty="0" err="1" smtClean="0">
                <a:ea typeface="ＭＳ Ｐゴシック" charset="-128"/>
                <a:cs typeface="ＭＳ Ｐゴシック" charset="-128"/>
              </a:rPr>
              <a:t>observability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fld id="{F8E865A7-7678-F840-B2ED-A6879803B9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7377" y="5650203"/>
            <a:ext cx="7776388" cy="584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A. Malony, K. Huck, “General Hybrid Parallel Profiling,” International Conference on Parallel,</a:t>
            </a:r>
            <a:br>
              <a:rPr lang="en-US" sz="1600" dirty="0" smtClean="0"/>
            </a:br>
            <a:r>
              <a:rPr lang="en-US" sz="1600" dirty="0" smtClean="0"/>
              <a:t>Distributed, and Network-based Processing (PDP), Turin, Italy, February 2014.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03332" y="4736971"/>
            <a:ext cx="77692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A. Morris, A. Malony, S. </a:t>
            </a:r>
            <a:r>
              <a:rPr lang="en-US" sz="1600" dirty="0" err="1" smtClean="0"/>
              <a:t>Shende</a:t>
            </a:r>
            <a:r>
              <a:rPr lang="en-US" sz="1600" dirty="0" smtClean="0"/>
              <a:t>, K. Huck, “Design and Implementation of a Hybrid Parallel Performance Measurement Systems,” International Conference on Parallel Processing (ICPP), San Diego, </a:t>
            </a:r>
            <a:r>
              <a:rPr lang="en-US" sz="1600" dirty="0" err="1" smtClean="0"/>
              <a:t>Septemer</a:t>
            </a:r>
            <a:r>
              <a:rPr lang="en-US" sz="1600" dirty="0" smtClean="0"/>
              <a:t> 2010.</a:t>
            </a:r>
            <a:endParaRPr lang="en-US" sz="16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Source code instrumentation approach</a:t>
            </a:r>
          </a:p>
          <a:p>
            <a:r>
              <a:rPr lang="en-US" dirty="0" smtClean="0"/>
              <a:t>POMP / POMP2 defines events that expose </a:t>
            </a:r>
            <a:r>
              <a:rPr lang="en-US" dirty="0" err="1" smtClean="0"/>
              <a:t>OpenMP</a:t>
            </a:r>
            <a:r>
              <a:rPr lang="en-US" dirty="0" smtClean="0"/>
              <a:t> operational semantics at the source level</a:t>
            </a:r>
          </a:p>
          <a:p>
            <a:pPr lvl="1"/>
            <a:r>
              <a:rPr lang="en-US" dirty="0" smtClean="0"/>
              <a:t>Provides an interface for a measurement system</a:t>
            </a:r>
          </a:p>
          <a:p>
            <a:pPr lvl="1"/>
            <a:r>
              <a:rPr lang="en-US" dirty="0" smtClean="0"/>
              <a:t>C/C++ and Fortran</a:t>
            </a:r>
          </a:p>
          <a:p>
            <a:r>
              <a:rPr lang="en-US" dirty="0" err="1" smtClean="0"/>
              <a:t>OpenMP</a:t>
            </a:r>
            <a:r>
              <a:rPr lang="en-US" dirty="0" smtClean="0"/>
              <a:t> </a:t>
            </a:r>
            <a:r>
              <a:rPr lang="en-US" dirty="0" err="1" smtClean="0"/>
              <a:t>Pragma</a:t>
            </a:r>
            <a:r>
              <a:rPr lang="en-US" dirty="0" smtClean="0"/>
              <a:t> and Region Instrumentation (</a:t>
            </a:r>
            <a:r>
              <a:rPr lang="en-US" dirty="0" err="1" smtClean="0"/>
              <a:t>Opari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Source-to-source transformation utility</a:t>
            </a:r>
          </a:p>
          <a:p>
            <a:pPr lvl="1"/>
            <a:r>
              <a:rPr lang="en-US" dirty="0" smtClean="0"/>
              <a:t>Passes semantic information through region descriptors</a:t>
            </a:r>
          </a:p>
          <a:p>
            <a:r>
              <a:rPr lang="en-US" dirty="0" smtClean="0"/>
              <a:t>Tools supporting POMP and </a:t>
            </a:r>
            <a:r>
              <a:rPr lang="en-US" dirty="0" err="1" smtClean="0"/>
              <a:t>Opari</a:t>
            </a:r>
            <a:endParaRPr lang="en-US" dirty="0" smtClean="0"/>
          </a:p>
          <a:p>
            <a:pPr lvl="1"/>
            <a:r>
              <a:rPr lang="en-US" dirty="0" smtClean="0"/>
              <a:t>TAU, </a:t>
            </a:r>
            <a:r>
              <a:rPr lang="en-US" dirty="0" err="1" smtClean="0"/>
              <a:t>Kojak</a:t>
            </a:r>
            <a:r>
              <a:rPr lang="en-US" dirty="0" smtClean="0"/>
              <a:t>, </a:t>
            </a:r>
            <a:r>
              <a:rPr lang="en-US" dirty="0" err="1" smtClean="0"/>
              <a:t>Scalasca</a:t>
            </a:r>
            <a:endParaRPr lang="en-US" dirty="0" smtClean="0"/>
          </a:p>
          <a:p>
            <a:r>
              <a:rPr lang="en-US" dirty="0" smtClean="0"/>
              <a:t>POMP / </a:t>
            </a:r>
            <a:r>
              <a:rPr lang="en-US" dirty="0" err="1" smtClean="0"/>
              <a:t>Opari</a:t>
            </a:r>
            <a:r>
              <a:rPr lang="en-US" dirty="0" smtClean="0"/>
              <a:t> can only observe source-level events</a:t>
            </a:r>
          </a:p>
          <a:p>
            <a:pPr lvl="1"/>
            <a:r>
              <a:rPr lang="en-US" dirty="0" smtClean="0"/>
              <a:t>Constrained from seeing anything about runtime</a:t>
            </a:r>
          </a:p>
          <a:p>
            <a:pPr lvl="1"/>
            <a:r>
              <a:rPr lang="en-US" dirty="0" smtClean="0"/>
              <a:t>Has no insight on </a:t>
            </a:r>
            <a:r>
              <a:rPr lang="en-US" dirty="0" err="1" smtClean="0"/>
              <a:t>uninstrumented</a:t>
            </a:r>
            <a:r>
              <a:rPr lang="en-US" dirty="0" smtClean="0"/>
              <a:t> </a:t>
            </a:r>
            <a:r>
              <a:rPr lang="en-US" dirty="0" err="1" smtClean="0"/>
              <a:t>OpenMP</a:t>
            </a:r>
            <a:r>
              <a:rPr lang="en-US" dirty="0" smtClean="0"/>
              <a:t> libraries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POMP / </a:t>
            </a:r>
            <a:r>
              <a:rPr lang="en-US" dirty="0" err="1" smtClean="0"/>
              <a:t>Opari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175" indent="-3175">
              <a:buNone/>
            </a:pPr>
            <a:r>
              <a:rPr lang="en-US" sz="1400" dirty="0" smtClean="0">
                <a:latin typeface="Courier"/>
                <a:cs typeface="Courier"/>
              </a:rPr>
              <a:t>#</a:t>
            </a:r>
            <a:r>
              <a:rPr lang="en-US" sz="1400" dirty="0" err="1" smtClean="0">
                <a:latin typeface="Courier"/>
                <a:cs typeface="Courier"/>
              </a:rPr>
              <a:t>pragma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r>
              <a:rPr lang="en-US" sz="1400" dirty="0" err="1" smtClean="0">
                <a:latin typeface="Courier"/>
                <a:cs typeface="Courier"/>
              </a:rPr>
              <a:t>omp</a:t>
            </a:r>
            <a:r>
              <a:rPr lang="en-US" sz="1400" dirty="0" smtClean="0">
                <a:latin typeface="Courier"/>
                <a:cs typeface="Courier"/>
              </a:rPr>
              <a:t> parallel for</a:t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  for (</a:t>
            </a:r>
            <a:r>
              <a:rPr lang="en-US" sz="1400" dirty="0" err="1" smtClean="0">
                <a:latin typeface="Courier"/>
                <a:cs typeface="Courier"/>
              </a:rPr>
              <a:t>i</a:t>
            </a:r>
            <a:r>
              <a:rPr lang="en-US" sz="1400" dirty="0" smtClean="0">
                <a:latin typeface="Courier"/>
                <a:cs typeface="Courier"/>
              </a:rPr>
              <a:t>=</a:t>
            </a:r>
            <a:r>
              <a:rPr lang="en-US" sz="1400" dirty="0" err="1" smtClean="0">
                <a:latin typeface="Courier"/>
                <a:cs typeface="Courier"/>
              </a:rPr>
              <a:t>nStart</a:t>
            </a:r>
            <a:r>
              <a:rPr lang="en-US" sz="1400" dirty="0" smtClean="0">
                <a:latin typeface="Courier"/>
                <a:cs typeface="Courier"/>
              </a:rPr>
              <a:t>; </a:t>
            </a:r>
            <a:r>
              <a:rPr lang="en-US" sz="1400" dirty="0" err="1" smtClean="0">
                <a:latin typeface="Courier"/>
                <a:cs typeface="Courier"/>
              </a:rPr>
              <a:t>i</a:t>
            </a:r>
            <a:r>
              <a:rPr lang="en-US" sz="1400" dirty="0" smtClean="0">
                <a:latin typeface="Courier"/>
                <a:cs typeface="Courier"/>
              </a:rPr>
              <a:t>&lt;=</a:t>
            </a:r>
            <a:r>
              <a:rPr lang="en-US" sz="1400" dirty="0" err="1" smtClean="0">
                <a:latin typeface="Courier"/>
                <a:cs typeface="Courier"/>
              </a:rPr>
              <a:t>nEnd</a:t>
            </a:r>
            <a:r>
              <a:rPr lang="en-US" sz="1400" dirty="0" smtClean="0">
                <a:latin typeface="Courier"/>
                <a:cs typeface="Courier"/>
              </a:rPr>
              <a:t>; ++</a:t>
            </a:r>
            <a:r>
              <a:rPr lang="en-US" sz="1400" dirty="0" err="1" smtClean="0">
                <a:latin typeface="Courier"/>
                <a:cs typeface="Courier"/>
              </a:rPr>
              <a:t>i</a:t>
            </a:r>
            <a:r>
              <a:rPr lang="en-US" sz="1400" dirty="0" smtClean="0">
                <a:latin typeface="Courier"/>
                <a:cs typeface="Courier"/>
              </a:rPr>
              <a:t>) {</a:t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    </a:t>
            </a:r>
            <a:r>
              <a:rPr lang="en-US" sz="1400" dirty="0" err="1" smtClean="0">
                <a:latin typeface="Courier"/>
                <a:cs typeface="Courier"/>
              </a:rPr>
              <a:t>foo</a:t>
            </a:r>
            <a:r>
              <a:rPr lang="en-US" sz="1400" dirty="0" smtClean="0">
                <a:latin typeface="Courier"/>
                <a:cs typeface="Courier"/>
              </a:rPr>
              <a:t>();</a:t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  }</a:t>
            </a:r>
          </a:p>
          <a:p>
            <a:pPr>
              <a:buNone/>
            </a:pPr>
            <a:endParaRPr lang="en-US" sz="1400" dirty="0" smtClean="0"/>
          </a:p>
          <a:p>
            <a:pPr marL="3175" indent="-3175">
              <a:buNone/>
            </a:pPr>
            <a:r>
              <a:rPr lang="en-US" sz="1400" dirty="0" err="1" smtClean="0">
                <a:latin typeface="Courier"/>
                <a:cs typeface="Courier"/>
              </a:rPr>
              <a:t>int</a:t>
            </a:r>
            <a:r>
              <a:rPr lang="en-US" sz="1400" dirty="0" smtClean="0">
                <a:latin typeface="Courier"/>
                <a:cs typeface="Courier"/>
              </a:rPr>
              <a:t> pomp2_num_threads = </a:t>
            </a:r>
            <a:r>
              <a:rPr lang="en-US" sz="1400" dirty="0" err="1" smtClean="0">
                <a:latin typeface="Courier"/>
                <a:cs typeface="Courier"/>
              </a:rPr>
              <a:t>omp_get_max_threads</a:t>
            </a:r>
            <a:r>
              <a:rPr lang="en-US" sz="1400" dirty="0" smtClean="0">
                <a:latin typeface="Courier"/>
                <a:cs typeface="Courier"/>
              </a:rPr>
              <a:t>();</a:t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err="1" smtClean="0">
                <a:latin typeface="Courier"/>
                <a:cs typeface="Courier"/>
              </a:rPr>
              <a:t>int</a:t>
            </a:r>
            <a:r>
              <a:rPr lang="en-US" sz="1400" dirty="0" smtClean="0">
                <a:latin typeface="Courier"/>
                <a:cs typeface="Courier"/>
              </a:rPr>
              <a:t> pomp2_if = 1;</a:t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POMP2_Task_handle pomp2_old_task;</a:t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POMP2_Parallel_fork(&amp;pomp2_region_1, pomp2_if, pomp2_num_threads,</a:t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  &amp;pomp2_old_task, pomp2_ctc_1);</a:t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#</a:t>
            </a:r>
            <a:r>
              <a:rPr lang="en-US" sz="1400" dirty="0" err="1" smtClean="0">
                <a:latin typeface="Courier"/>
                <a:cs typeface="Courier"/>
              </a:rPr>
              <a:t>pragma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r>
              <a:rPr lang="en-US" sz="1400" dirty="0" err="1" smtClean="0">
                <a:latin typeface="Courier"/>
                <a:cs typeface="Courier"/>
              </a:rPr>
              <a:t>omp</a:t>
            </a:r>
            <a:r>
              <a:rPr lang="en-US" sz="1400" dirty="0" smtClean="0">
                <a:latin typeface="Courier"/>
                <a:cs typeface="Courier"/>
              </a:rPr>
              <a:t> parallel POMP2_DLIST_00 firstprivate(pomp2_old_task)</a:t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if (pomp2_if) num_threads(pomp2_num_threads)</a:t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{ POMP2_Parallel_begin(&amp;pomp2_region_1 );</a:t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  { POMP2_For_enter(&amp;pomp2_region_1, pomp2_ctc_1);</a:t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     #pragma </a:t>
            </a:r>
            <a:r>
              <a:rPr lang="en-US" sz="1400" dirty="0" err="1" smtClean="0">
                <a:latin typeface="Courier"/>
                <a:cs typeface="Courier"/>
              </a:rPr>
              <a:t>omp</a:t>
            </a:r>
            <a:r>
              <a:rPr lang="en-US" sz="1400" dirty="0" smtClean="0">
                <a:latin typeface="Courier"/>
                <a:cs typeface="Courier"/>
              </a:rPr>
              <a:t> for </a:t>
            </a:r>
            <a:r>
              <a:rPr lang="en-US" sz="1400" dirty="0" err="1" smtClean="0">
                <a:latin typeface="Courier"/>
                <a:cs typeface="Courier"/>
              </a:rPr>
              <a:t>nowait</a:t>
            </a:r>
            <a:r>
              <a:rPr lang="en-US" sz="1400" dirty="0" smtClean="0">
                <a:latin typeface="Courier"/>
                <a:cs typeface="Courier"/>
              </a:rPr>
              <a:t/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     for (</a:t>
            </a:r>
            <a:r>
              <a:rPr lang="en-US" sz="1400" dirty="0" err="1" smtClean="0">
                <a:latin typeface="Courier"/>
                <a:cs typeface="Courier"/>
              </a:rPr>
              <a:t>i</a:t>
            </a:r>
            <a:r>
              <a:rPr lang="en-US" sz="1400" dirty="0" smtClean="0">
                <a:latin typeface="Courier"/>
                <a:cs typeface="Courier"/>
              </a:rPr>
              <a:t>=</a:t>
            </a:r>
            <a:r>
              <a:rPr lang="en-US" sz="1400" dirty="0" err="1" smtClean="0">
                <a:latin typeface="Courier"/>
                <a:cs typeface="Courier"/>
              </a:rPr>
              <a:t>nStart</a:t>
            </a:r>
            <a:r>
              <a:rPr lang="en-US" sz="1400" dirty="0" smtClean="0">
                <a:latin typeface="Courier"/>
                <a:cs typeface="Courier"/>
              </a:rPr>
              <a:t>; </a:t>
            </a:r>
            <a:r>
              <a:rPr lang="en-US" sz="1400" dirty="0" err="1" smtClean="0">
                <a:latin typeface="Courier"/>
                <a:cs typeface="Courier"/>
              </a:rPr>
              <a:t>i</a:t>
            </a:r>
            <a:r>
              <a:rPr lang="en-US" sz="1400" dirty="0" smtClean="0">
                <a:latin typeface="Courier"/>
                <a:cs typeface="Courier"/>
              </a:rPr>
              <a:t>&lt;=</a:t>
            </a:r>
            <a:r>
              <a:rPr lang="en-US" sz="1400" dirty="0" err="1" smtClean="0">
                <a:latin typeface="Courier"/>
                <a:cs typeface="Courier"/>
              </a:rPr>
              <a:t>nEnd</a:t>
            </a:r>
            <a:r>
              <a:rPr lang="en-US" sz="1400" dirty="0" smtClean="0">
                <a:latin typeface="Courier"/>
                <a:cs typeface="Courier"/>
              </a:rPr>
              <a:t>; ++</a:t>
            </a:r>
            <a:r>
              <a:rPr lang="en-US" sz="1400" dirty="0" err="1" smtClean="0">
                <a:latin typeface="Courier"/>
                <a:cs typeface="Courier"/>
              </a:rPr>
              <a:t>i</a:t>
            </a:r>
            <a:r>
              <a:rPr lang="en-US" sz="1400" dirty="0" smtClean="0">
                <a:latin typeface="Courier"/>
                <a:cs typeface="Courier"/>
              </a:rPr>
              <a:t>) { </a:t>
            </a:r>
            <a:r>
              <a:rPr lang="en-US" sz="1400" dirty="0" err="1" smtClean="0">
                <a:latin typeface="Courier"/>
                <a:cs typeface="Courier"/>
              </a:rPr>
              <a:t>foo</a:t>
            </a:r>
            <a:r>
              <a:rPr lang="en-US" sz="1400" dirty="0" smtClean="0">
                <a:latin typeface="Courier"/>
                <a:cs typeface="Courier"/>
              </a:rPr>
              <a:t>(); }</a:t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     { POMP2_Task_handle pomp2_old_task;</a:t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       POMP2_Implicit_barrier_enter(&amp;pomp2_region_1, &amp;pomp2_old_task );</a:t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       #</a:t>
            </a:r>
            <a:r>
              <a:rPr lang="en-US" sz="1400" dirty="0" err="1" smtClean="0">
                <a:latin typeface="Courier"/>
                <a:cs typeface="Courier"/>
              </a:rPr>
              <a:t>pragma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r>
              <a:rPr lang="en-US" sz="1400" dirty="0" err="1" smtClean="0">
                <a:latin typeface="Courier"/>
                <a:cs typeface="Courier"/>
              </a:rPr>
              <a:t>omp</a:t>
            </a:r>
            <a:r>
              <a:rPr lang="en-US" sz="1400" dirty="0" smtClean="0">
                <a:latin typeface="Courier"/>
                <a:cs typeface="Courier"/>
              </a:rPr>
              <a:t> barrier</a:t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       POMP2_Implicit_barrier_exit( &amp;pomp2_region_1, pomp2_old_task );</a:t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       POMP2_For_exit( &amp;pomp2_region_1 ); }</a:t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     POMP2_Parallel_end( &amp;pomp2_region_1 ); }</a:t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  POMP2_Parallel_join( &amp;pomp2_region_1,pomp2_old_task );</a:t>
            </a:r>
          </a:p>
          <a:p>
            <a:pPr marL="3175" indent="-3175">
              <a:buNone/>
            </a:pPr>
            <a:r>
              <a:rPr lang="en-US" sz="1400" dirty="0" smtClean="0">
                <a:latin typeface="Courier"/>
                <a:cs typeface="Courier"/>
              </a:rPr>
              <a:t>}</a:t>
            </a:r>
          </a:p>
          <a:p>
            <a:pPr marL="3175" indent="-3175">
              <a:buNone/>
            </a:pPr>
            <a:endParaRPr lang="en-US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POMP / </a:t>
            </a:r>
            <a:r>
              <a:rPr lang="en-US" dirty="0" err="1" smtClean="0"/>
              <a:t>Opari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3828311" y="1638009"/>
            <a:ext cx="1012293" cy="46011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First attempt at a standard </a:t>
            </a:r>
            <a:r>
              <a:rPr lang="en-US" dirty="0" err="1" smtClean="0"/>
              <a:t>OpenMP</a:t>
            </a:r>
            <a:r>
              <a:rPr lang="en-US" dirty="0" smtClean="0"/>
              <a:t> tools API</a:t>
            </a:r>
          </a:p>
          <a:p>
            <a:r>
              <a:rPr lang="en-US" dirty="0" smtClean="0"/>
              <a:t>External API consists of a single function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"/>
                <a:cs typeface="Courier"/>
              </a:rPr>
              <a:t>__</a:t>
            </a:r>
            <a:r>
              <a:rPr lang="en-US" dirty="0" err="1" smtClean="0">
                <a:latin typeface="Courier"/>
                <a:cs typeface="Courier"/>
              </a:rPr>
              <a:t>omp_collector_api(void</a:t>
            </a:r>
            <a:r>
              <a:rPr lang="en-US" dirty="0" smtClean="0">
                <a:latin typeface="Courier"/>
                <a:cs typeface="Courier"/>
              </a:rPr>
              <a:t> *)</a:t>
            </a:r>
          </a:p>
          <a:p>
            <a:pPr lvl="1"/>
            <a:r>
              <a:rPr lang="en-US" dirty="0" smtClean="0"/>
              <a:t>Allows a tool to interact with the runtime system</a:t>
            </a:r>
          </a:p>
          <a:p>
            <a:pPr lvl="1"/>
            <a:r>
              <a:rPr lang="en-US" dirty="0" smtClean="0"/>
              <a:t>Manages the </a:t>
            </a:r>
            <a:r>
              <a:rPr lang="en-US" i="1" dirty="0" smtClean="0"/>
              <a:t>collector</a:t>
            </a:r>
          </a:p>
          <a:p>
            <a:pPr lvl="2"/>
            <a:r>
              <a:rPr lang="en-US" dirty="0" smtClean="0"/>
              <a:t>initialize, pause, resume, terminate</a:t>
            </a:r>
          </a:p>
          <a:p>
            <a:pPr lvl="1"/>
            <a:r>
              <a:rPr lang="en-US" dirty="0" smtClean="0"/>
              <a:t>Registers a callback function for predefined events (22)</a:t>
            </a:r>
          </a:p>
          <a:p>
            <a:pPr lvl="1"/>
            <a:r>
              <a:rPr lang="en-US" dirty="0" smtClean="0"/>
              <a:t>Query an existing thread’s state (11 states)</a:t>
            </a:r>
          </a:p>
          <a:p>
            <a:r>
              <a:rPr lang="en-US" dirty="0" err="1" smtClean="0"/>
              <a:t>OpenMP</a:t>
            </a:r>
            <a:r>
              <a:rPr lang="en-US" dirty="0" smtClean="0"/>
              <a:t> ARB sanctioned the Collector API</a:t>
            </a:r>
          </a:p>
          <a:p>
            <a:pPr lvl="1"/>
            <a:r>
              <a:rPr lang="en-US" dirty="0" smtClean="0"/>
              <a:t>Only supported in </a:t>
            </a:r>
            <a:r>
              <a:rPr lang="en-US" dirty="0" err="1" smtClean="0"/>
              <a:t>OpenUH</a:t>
            </a:r>
            <a:r>
              <a:rPr lang="en-US" dirty="0" smtClean="0"/>
              <a:t> and Solaris Studio compilers</a:t>
            </a:r>
          </a:p>
          <a:p>
            <a:pPr lvl="1"/>
            <a:r>
              <a:rPr lang="en-US" dirty="0" smtClean="0"/>
              <a:t>Full support available in TAU with </a:t>
            </a:r>
            <a:r>
              <a:rPr lang="en-US" dirty="0" err="1" smtClean="0"/>
              <a:t>OpenUH</a:t>
            </a:r>
            <a:r>
              <a:rPr lang="en-US" dirty="0" smtClean="0"/>
              <a:t> and GOMP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OpenMP</a:t>
            </a:r>
            <a:r>
              <a:rPr lang="en-US" dirty="0" smtClean="0"/>
              <a:t> Runtime API (ORA, Collector API)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GCC </a:t>
            </a:r>
            <a:r>
              <a:rPr lang="en-US" dirty="0" err="1" smtClean="0"/>
              <a:t>OpenMP</a:t>
            </a:r>
            <a:r>
              <a:rPr lang="en-US" dirty="0" smtClean="0"/>
              <a:t> runtime is </a:t>
            </a:r>
            <a:r>
              <a:rPr lang="en-US" i="1" dirty="0" err="1" smtClean="0"/>
              <a:t>libgomp</a:t>
            </a:r>
            <a:r>
              <a:rPr lang="en-US" i="1" dirty="0" smtClean="0"/>
              <a:t> </a:t>
            </a:r>
            <a:r>
              <a:rPr lang="en-US" dirty="0" smtClean="0"/>
              <a:t>(GOMP)</a:t>
            </a:r>
          </a:p>
          <a:p>
            <a:pPr lvl="1"/>
            <a:r>
              <a:rPr lang="en-US" dirty="0" smtClean="0"/>
              <a:t>60 API calls to use to implement an </a:t>
            </a:r>
            <a:r>
              <a:rPr lang="en-US" dirty="0" err="1" smtClean="0"/>
              <a:t>OpenMP</a:t>
            </a:r>
            <a:r>
              <a:rPr lang="en-US" dirty="0" smtClean="0"/>
              <a:t> runtime</a:t>
            </a:r>
          </a:p>
          <a:p>
            <a:pPr lvl="1"/>
            <a:r>
              <a:rPr lang="en-US" dirty="0" smtClean="0"/>
              <a:t>Use by GCC and other compilers</a:t>
            </a:r>
          </a:p>
          <a:p>
            <a:pPr lvl="1"/>
            <a:r>
              <a:rPr lang="en-US" dirty="0" smtClean="0"/>
              <a:t>Use by source transformation tools (e.g., ROSE)</a:t>
            </a:r>
          </a:p>
          <a:p>
            <a:r>
              <a:rPr lang="en-US" dirty="0" smtClean="0"/>
              <a:t>Apply </a:t>
            </a:r>
            <a:r>
              <a:rPr lang="en-US" dirty="0" err="1" smtClean="0"/>
              <a:t>TAU’s</a:t>
            </a:r>
            <a:r>
              <a:rPr lang="en-US" dirty="0" smtClean="0"/>
              <a:t> library wrapping technology to instrument for </a:t>
            </a:r>
            <a:r>
              <a:rPr lang="en-US" dirty="0" err="1" smtClean="0"/>
              <a:t>OpenMP</a:t>
            </a:r>
            <a:r>
              <a:rPr lang="en-US" dirty="0" smtClean="0"/>
              <a:t> performance measurement</a:t>
            </a:r>
          </a:p>
          <a:p>
            <a:pPr lvl="1"/>
            <a:r>
              <a:rPr lang="en-US" dirty="0" err="1" smtClean="0">
                <a:latin typeface="Courier"/>
                <a:cs typeface="Courier"/>
              </a:rPr>
              <a:t>tau_gen_wrapper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/>
              <a:t>wraps external libraries</a:t>
            </a:r>
          </a:p>
          <a:p>
            <a:pPr lvl="1"/>
            <a:r>
              <a:rPr lang="en-US" dirty="0" smtClean="0"/>
              <a:t>Generates proxy functions implementing ORA</a:t>
            </a:r>
          </a:p>
          <a:p>
            <a:r>
              <a:rPr lang="en-US" dirty="0" smtClean="0"/>
              <a:t>TAU now supports </a:t>
            </a:r>
            <a:r>
              <a:rPr lang="en-US" dirty="0" err="1" smtClean="0"/>
              <a:t>OpenMP</a:t>
            </a:r>
            <a:r>
              <a:rPr lang="en-US" dirty="0" smtClean="0"/>
              <a:t> for GNU compilers!</a:t>
            </a:r>
          </a:p>
          <a:p>
            <a:pPr lvl="1"/>
            <a:r>
              <a:rPr lang="en-US" dirty="0" smtClean="0"/>
              <a:t>Fully portable across all systems supporting GCC</a:t>
            </a:r>
          </a:p>
          <a:p>
            <a:r>
              <a:rPr lang="en-US" dirty="0" smtClean="0"/>
              <a:t>Wrapping still has limitations though</a:t>
            </a:r>
          </a:p>
          <a:p>
            <a:pPr lvl="1"/>
            <a:r>
              <a:rPr lang="en-US" dirty="0" smtClean="0"/>
              <a:t>None of the GOMP internals are visible for measurement</a:t>
            </a:r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GCC </a:t>
            </a:r>
            <a:r>
              <a:rPr lang="en-US" dirty="0" err="1" smtClean="0"/>
              <a:t>OpenMP</a:t>
            </a:r>
            <a:r>
              <a:rPr lang="en-US" dirty="0" smtClean="0"/>
              <a:t> Runtime (GOMP)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8125" y="3930554"/>
            <a:ext cx="8905875" cy="2465025"/>
          </a:xfrm>
        </p:spPr>
        <p:txBody>
          <a:bodyPr>
            <a:normAutofit/>
          </a:bodyPr>
          <a:lstStyle/>
          <a:p>
            <a:pPr marL="3175" indent="-3175">
              <a:buNone/>
            </a:pPr>
            <a:r>
              <a:rPr lang="en-US" sz="1600" dirty="0" err="1" smtClean="0">
                <a:latin typeface="Courier"/>
                <a:cs typeface="Courier"/>
              </a:rPr>
              <a:t>typedef</a:t>
            </a:r>
            <a:r>
              <a:rPr lang="en-US" sz="1600" dirty="0" smtClean="0">
                <a:latin typeface="Courier"/>
                <a:cs typeface="Courier"/>
              </a:rPr>
              <a:t> void (*</a:t>
            </a:r>
            <a:r>
              <a:rPr lang="en-US" sz="1600" dirty="0" err="1" smtClean="0">
                <a:latin typeface="Courier"/>
                <a:cs typeface="Courier"/>
              </a:rPr>
              <a:t>GOMP_barrier_p</a:t>
            </a:r>
            <a:r>
              <a:rPr lang="en-US" sz="1600" dirty="0" smtClean="0">
                <a:latin typeface="Courier"/>
                <a:cs typeface="Courier"/>
              </a:rPr>
              <a:t>) ();</a:t>
            </a:r>
            <a:br>
              <a:rPr lang="en-US" sz="1600" dirty="0" smtClean="0">
                <a:latin typeface="Courier"/>
                <a:cs typeface="Courier"/>
              </a:rPr>
            </a:br>
            <a:r>
              <a:rPr lang="en-US" sz="1600" dirty="0" smtClean="0">
                <a:latin typeface="Courier"/>
                <a:cs typeface="Courier"/>
              </a:rPr>
              <a:t>void </a:t>
            </a:r>
            <a:r>
              <a:rPr lang="en-US" sz="1600" dirty="0" err="1" smtClean="0">
                <a:latin typeface="Courier"/>
                <a:cs typeface="Courier"/>
              </a:rPr>
              <a:t>tau_GOMP_barrier(GOMP_barrier_p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 err="1" smtClean="0">
                <a:latin typeface="Courier"/>
                <a:cs typeface="Courier"/>
              </a:rPr>
              <a:t>real_GOMP_barrier</a:t>
            </a:r>
            <a:r>
              <a:rPr lang="en-US" sz="1600" dirty="0" smtClean="0">
                <a:latin typeface="Courier"/>
                <a:cs typeface="Courier"/>
              </a:rPr>
              <a:t> {</a:t>
            </a:r>
            <a:br>
              <a:rPr lang="en-US" sz="1600" dirty="0" smtClean="0">
                <a:latin typeface="Courier"/>
                <a:cs typeface="Courier"/>
              </a:rPr>
            </a:br>
            <a:r>
              <a:rPr lang="en-US" sz="1600" dirty="0" smtClean="0">
                <a:latin typeface="Courier"/>
                <a:cs typeface="Courier"/>
              </a:rPr>
              <a:t>  OMP_COLLECTOR_API_THR_STATE previous;</a:t>
            </a:r>
            <a:br>
              <a:rPr lang="en-US" sz="1600" dirty="0" smtClean="0">
                <a:latin typeface="Courier"/>
                <a:cs typeface="Courier"/>
              </a:rPr>
            </a:br>
            <a:r>
              <a:rPr lang="en-US" sz="1600" dirty="0" smtClean="0">
                <a:latin typeface="Courier"/>
                <a:cs typeface="Courier"/>
              </a:rPr>
              <a:t>  previous = </a:t>
            </a:r>
            <a:r>
              <a:rPr lang="en-US" sz="1600" dirty="0" err="1" smtClean="0">
                <a:latin typeface="Courier"/>
                <a:cs typeface="Courier"/>
              </a:rPr>
              <a:t>set_state(THR_EBAR_STATE</a:t>
            </a:r>
            <a:r>
              <a:rPr lang="en-US" sz="1600" dirty="0" smtClean="0">
                <a:latin typeface="Courier"/>
                <a:cs typeface="Courier"/>
              </a:rPr>
              <a:t>);</a:t>
            </a:r>
            <a:br>
              <a:rPr lang="en-US" sz="1600" dirty="0" smtClean="0">
                <a:latin typeface="Courier"/>
                <a:cs typeface="Courier"/>
              </a:rPr>
            </a:b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 err="1" smtClean="0">
                <a:latin typeface="Courier"/>
                <a:cs typeface="Courier"/>
              </a:rPr>
              <a:t>event_callback(OMP_EVENT_THR_BEGIN_EBAR</a:t>
            </a:r>
            <a:r>
              <a:rPr lang="en-US" sz="1600" dirty="0" smtClean="0">
                <a:latin typeface="Courier"/>
                <a:cs typeface="Courier"/>
              </a:rPr>
              <a:t>);</a:t>
            </a:r>
            <a:br>
              <a:rPr lang="en-US" sz="1600" dirty="0" smtClean="0">
                <a:latin typeface="Courier"/>
                <a:cs typeface="Courier"/>
              </a:rPr>
            </a:br>
            <a:r>
              <a:rPr lang="en-US" sz="1600" dirty="0" smtClean="0">
                <a:latin typeface="Courier"/>
                <a:cs typeface="Courier"/>
              </a:rPr>
              <a:t>  (*</a:t>
            </a:r>
            <a:r>
              <a:rPr lang="en-US" sz="1600" dirty="0" err="1" smtClean="0">
                <a:latin typeface="Courier"/>
                <a:cs typeface="Courier"/>
              </a:rPr>
              <a:t>real_GOMP_barrier</a:t>
            </a:r>
            <a:r>
              <a:rPr lang="en-US" sz="1600" dirty="0" smtClean="0">
                <a:latin typeface="Courier"/>
                <a:cs typeface="Courier"/>
              </a:rPr>
              <a:t>)();</a:t>
            </a:r>
          </a:p>
          <a:p>
            <a:pPr marL="3175" indent="-3175">
              <a:buNone/>
            </a:pP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 err="1" smtClean="0">
                <a:latin typeface="Courier"/>
                <a:cs typeface="Courier"/>
              </a:rPr>
              <a:t>event_callback(OMP_EVENT_THR_END_EBAR</a:t>
            </a:r>
            <a:r>
              <a:rPr lang="en-US" sz="1600" dirty="0" smtClean="0">
                <a:latin typeface="Courier"/>
                <a:cs typeface="Courier"/>
              </a:rPr>
              <a:t>);</a:t>
            </a:r>
            <a:br>
              <a:rPr lang="en-US" sz="1600" dirty="0" smtClean="0">
                <a:latin typeface="Courier"/>
                <a:cs typeface="Courier"/>
              </a:rPr>
            </a:b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 err="1" smtClean="0">
                <a:latin typeface="Courier"/>
                <a:cs typeface="Courier"/>
              </a:rPr>
              <a:t>set_state(previous</a:t>
            </a:r>
            <a:r>
              <a:rPr lang="en-US" sz="1600" dirty="0" smtClean="0">
                <a:latin typeface="Courier"/>
                <a:cs typeface="Courier"/>
              </a:rPr>
              <a:t>);</a:t>
            </a:r>
          </a:p>
          <a:p>
            <a:pPr marL="3175" indent="-3175">
              <a:buNone/>
            </a:pPr>
            <a:r>
              <a:rPr lang="en-US" sz="1600" dirty="0" smtClean="0">
                <a:latin typeface="Courier"/>
                <a:cs typeface="Courier"/>
              </a:rPr>
              <a:t>}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GCC </a:t>
            </a:r>
            <a:r>
              <a:rPr lang="en-US" dirty="0" err="1" smtClean="0"/>
              <a:t>OpenMP</a:t>
            </a:r>
            <a:r>
              <a:rPr lang="en-US" dirty="0" smtClean="0"/>
              <a:t> Runtime (GOMP)</a:t>
            </a:r>
            <a:endParaRPr lang="en-US" dirty="0"/>
          </a:p>
        </p:txBody>
      </p:sp>
      <p:pic>
        <p:nvPicPr>
          <p:cNvPr id="6" name="Picture 5" descr="GOMP-wrapper-gen-cropped.pdf"/>
          <p:cNvPicPr>
            <a:picLocks noChangeAspect="1"/>
          </p:cNvPicPr>
          <p:nvPr/>
        </p:nvPicPr>
        <p:blipFill>
          <a:blip r:embed="rId2"/>
          <a:srcRect t="13981" b="6990"/>
          <a:stretch>
            <a:fillRect/>
          </a:stretch>
        </p:blipFill>
        <p:spPr>
          <a:xfrm>
            <a:off x="1105069" y="1159815"/>
            <a:ext cx="6938071" cy="820869"/>
          </a:xfrm>
          <a:prstGeom prst="rect">
            <a:avLst/>
          </a:prstGeom>
        </p:spPr>
      </p:pic>
      <p:pic>
        <p:nvPicPr>
          <p:cNvPr id="7" name="Picture 6" descr="GOMP-wrapper-cropped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804" y="2015298"/>
            <a:ext cx="5249147" cy="18128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New standard effort that is likely to be adopted</a:t>
            </a:r>
          </a:p>
          <a:p>
            <a:pPr lvl="1"/>
            <a:r>
              <a:rPr lang="en-US" dirty="0" smtClean="0"/>
              <a:t>Complete draft specification (see </a:t>
            </a:r>
            <a:r>
              <a:rPr lang="en-US" dirty="0" err="1" smtClean="0"/>
              <a:t>OpenMP</a:t>
            </a:r>
            <a:r>
              <a:rPr lang="en-US" dirty="0" smtClean="0"/>
              <a:t> Forum)</a:t>
            </a:r>
          </a:p>
          <a:p>
            <a:r>
              <a:rPr lang="en-US" dirty="0" smtClean="0"/>
              <a:t>Design objectives</a:t>
            </a:r>
          </a:p>
          <a:p>
            <a:pPr lvl="1"/>
            <a:r>
              <a:rPr lang="en-US" dirty="0" smtClean="0"/>
              <a:t>Low-overhead observation (application, runtime</a:t>
            </a:r>
          </a:p>
          <a:p>
            <a:pPr lvl="1"/>
            <a:r>
              <a:rPr lang="en-US" dirty="0" smtClean="0"/>
              <a:t>Supports events and states (superset of ORA)</a:t>
            </a:r>
          </a:p>
          <a:p>
            <a:pPr lvl="1"/>
            <a:r>
              <a:rPr lang="en-US" dirty="0" smtClean="0"/>
              <a:t>Stack frame for sampling</a:t>
            </a:r>
          </a:p>
          <a:p>
            <a:pPr lvl="1"/>
            <a:r>
              <a:rPr lang="en-US" i="1" dirty="0" smtClean="0"/>
              <a:t>Blame shifting </a:t>
            </a:r>
            <a:r>
              <a:rPr lang="en-US" dirty="0" smtClean="0"/>
              <a:t>logic to resource synchronization</a:t>
            </a:r>
          </a:p>
          <a:p>
            <a:r>
              <a:rPr lang="en-US" dirty="0" smtClean="0"/>
              <a:t>IBM has support in experimental XL compilers</a:t>
            </a:r>
          </a:p>
          <a:p>
            <a:r>
              <a:rPr lang="en-US" dirty="0" smtClean="0"/>
              <a:t>Intel open sourced their </a:t>
            </a:r>
            <a:r>
              <a:rPr lang="en-US" dirty="0" err="1" smtClean="0"/>
              <a:t>OpenMP</a:t>
            </a:r>
            <a:r>
              <a:rPr lang="en-US" dirty="0" smtClean="0"/>
              <a:t> runtime and OMPT draft committed implemented for Intel compilers</a:t>
            </a:r>
          </a:p>
          <a:p>
            <a:pPr lvl="1"/>
            <a:r>
              <a:rPr lang="en-US" dirty="0" smtClean="0"/>
              <a:t>TAU used as backend measurement system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OMPT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Measurement Support</a:t>
            </a:r>
            <a:endParaRPr lang="en-US" dirty="0"/>
          </a:p>
        </p:txBody>
      </p:sp>
      <p:pic>
        <p:nvPicPr>
          <p:cNvPr id="6" name="Picture 5" descr="bla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285"/>
            <a:ext cx="9144000" cy="51963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Flat Profiles for NPB FT.B Benchmark</a:t>
            </a:r>
            <a:endParaRPr lang="en-US" dirty="0"/>
          </a:p>
        </p:txBody>
      </p:sp>
      <p:pic>
        <p:nvPicPr>
          <p:cNvPr id="5" name="Picture 4" descr="ft-example-v3.pdf"/>
          <p:cNvPicPr>
            <a:picLocks noChangeAspect="1"/>
          </p:cNvPicPr>
          <p:nvPr/>
        </p:nvPicPr>
        <p:blipFill>
          <a:blip r:embed="rId2"/>
          <a:srcRect t="1593"/>
          <a:stretch>
            <a:fillRect/>
          </a:stretch>
        </p:blipFill>
        <p:spPr>
          <a:xfrm>
            <a:off x="0" y="1064459"/>
            <a:ext cx="9006531" cy="528510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Objective</a:t>
            </a:r>
          </a:p>
          <a:p>
            <a:pPr lvl="1"/>
            <a:r>
              <a:rPr lang="en-US" dirty="0" smtClean="0"/>
              <a:t>Evaluate performance coverage</a:t>
            </a:r>
          </a:p>
          <a:p>
            <a:pPr lvl="1"/>
            <a:r>
              <a:rPr lang="en-US" dirty="0" smtClean="0"/>
              <a:t>Not intended to compare differences between </a:t>
            </a:r>
            <a:r>
              <a:rPr lang="en-US" dirty="0" err="1" smtClean="0"/>
              <a:t>OpenMP</a:t>
            </a:r>
            <a:r>
              <a:rPr lang="en-US" dirty="0" smtClean="0"/>
              <a:t> compilers or runtime systems</a:t>
            </a:r>
          </a:p>
          <a:p>
            <a:pPr lvl="1"/>
            <a:r>
              <a:rPr lang="en-US" dirty="0" smtClean="0"/>
              <a:t>Show that cross-compiler and cross-platform </a:t>
            </a:r>
            <a:r>
              <a:rPr lang="en-US" dirty="0" err="1" smtClean="0"/>
              <a:t>OpenMP</a:t>
            </a:r>
            <a:r>
              <a:rPr lang="en-US" dirty="0" smtClean="0"/>
              <a:t> performance measurement is possible</a:t>
            </a:r>
          </a:p>
          <a:p>
            <a:r>
              <a:rPr lang="en-US" dirty="0" smtClean="0"/>
              <a:t>Benchmarks</a:t>
            </a:r>
          </a:p>
          <a:p>
            <a:pPr lvl="1"/>
            <a:r>
              <a:rPr lang="en-US" dirty="0" smtClean="0"/>
              <a:t>NAS Parallel SPEC 2012 </a:t>
            </a:r>
            <a:r>
              <a:rPr lang="en-US" dirty="0" err="1" smtClean="0"/>
              <a:t>OpenMP</a:t>
            </a:r>
            <a:r>
              <a:rPr lang="en-US" dirty="0" smtClean="0"/>
              <a:t> Benchmarks</a:t>
            </a:r>
          </a:p>
          <a:p>
            <a:pPr lvl="1"/>
            <a:r>
              <a:rPr lang="en-US" dirty="0" smtClean="0"/>
              <a:t>Barcelona </a:t>
            </a:r>
            <a:r>
              <a:rPr lang="en-US" dirty="0" err="1" smtClean="0"/>
              <a:t>OpenMP</a:t>
            </a:r>
            <a:r>
              <a:rPr lang="en-US" dirty="0" smtClean="0"/>
              <a:t> Task Suite (BOTS)</a:t>
            </a:r>
          </a:p>
          <a:p>
            <a:r>
              <a:rPr lang="en-US" dirty="0" smtClean="0"/>
              <a:t>Compilers</a:t>
            </a:r>
          </a:p>
          <a:p>
            <a:pPr lvl="1"/>
            <a:r>
              <a:rPr lang="en-US" dirty="0" smtClean="0"/>
              <a:t>GNU GCC versions 4.4.7-4.8.0</a:t>
            </a:r>
          </a:p>
          <a:p>
            <a:pPr lvl="1"/>
            <a:r>
              <a:rPr lang="en-US" dirty="0" err="1" smtClean="0"/>
              <a:t>OpenUH</a:t>
            </a:r>
            <a:r>
              <a:rPr lang="en-US" dirty="0" smtClean="0"/>
              <a:t> 3.0.26 (with Collector API task extensions)</a:t>
            </a:r>
          </a:p>
          <a:p>
            <a:pPr lvl="1"/>
            <a:r>
              <a:rPr lang="en-US" dirty="0" smtClean="0"/>
              <a:t>Intel 13.1.2</a:t>
            </a:r>
          </a:p>
          <a:p>
            <a:pPr lvl="1"/>
            <a:r>
              <a:rPr lang="en-US" dirty="0" smtClean="0"/>
              <a:t>Default runtime settings</a:t>
            </a:r>
          </a:p>
          <a:p>
            <a:r>
              <a:rPr lang="en-US" dirty="0" smtClean="0"/>
              <a:t>Platform</a:t>
            </a:r>
          </a:p>
          <a:p>
            <a:pPr lvl="1"/>
            <a:r>
              <a:rPr lang="en-US" dirty="0" smtClean="0"/>
              <a:t>4x Intel X7560, 2.27 GHz, 8-core CPUs, 384 GB memory</a:t>
            </a:r>
          </a:p>
          <a:p>
            <a:pPr lvl="1"/>
            <a:r>
              <a:rPr lang="en-US" dirty="0" smtClean="0"/>
              <a:t>All experiments done with </a:t>
            </a:r>
            <a:r>
              <a:rPr lang="en-US" dirty="0" smtClean="0">
                <a:latin typeface="Courier"/>
                <a:cs typeface="Courier"/>
              </a:rPr>
              <a:t>OMP_NUM_THREADS = 32</a:t>
            </a:r>
          </a:p>
          <a:p>
            <a:pPr lvl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Experiments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Overhead Measurements for 32 Threads</a:t>
            </a:r>
            <a:endParaRPr lang="en-US" dirty="0"/>
          </a:p>
        </p:txBody>
      </p:sp>
      <p:pic>
        <p:nvPicPr>
          <p:cNvPr id="7" name="Picture 6" descr="bla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51" y="1057227"/>
            <a:ext cx="8898975" cy="52655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3256" y="3312821"/>
            <a:ext cx="8825358" cy="174844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Approach Assumptions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 idx="1"/>
          </p:nvPr>
        </p:nvSpPr>
        <p:spPr>
          <a:xfrm>
            <a:off x="232172" y="955477"/>
            <a:ext cx="8911828" cy="5688211"/>
          </a:xfrm>
        </p:spPr>
        <p:txBody>
          <a:bodyPr>
            <a:normAutofit fontScale="92500"/>
          </a:bodyPr>
          <a:lstStyle/>
          <a:p>
            <a:r>
              <a:rPr lang="en-US" dirty="0"/>
              <a:t>SBM can measure/attribute performance accurately if:</a:t>
            </a:r>
          </a:p>
          <a:p>
            <a:pPr lvl="1"/>
            <a:r>
              <a:rPr lang="en-US" dirty="0"/>
              <a:t>Code segments are executed repeatedly</a:t>
            </a:r>
          </a:p>
          <a:p>
            <a:pPr lvl="1"/>
            <a:r>
              <a:rPr lang="en-US" dirty="0"/>
              <a:t>Execution is long enough to collect a large</a:t>
            </a:r>
            <a:r>
              <a:rPr lang="en-US" dirty="0" smtClean="0"/>
              <a:t> # of </a:t>
            </a:r>
            <a:r>
              <a:rPr lang="en-US" dirty="0"/>
              <a:t>samples</a:t>
            </a:r>
          </a:p>
          <a:p>
            <a:pPr lvl="1"/>
            <a:r>
              <a:rPr lang="en-US" dirty="0"/>
              <a:t>Sampling frequency is uncorrelated with </a:t>
            </a:r>
            <a:r>
              <a:rPr lang="en-US" dirty="0" smtClean="0"/>
              <a:t>execution</a:t>
            </a:r>
          </a:p>
          <a:p>
            <a:pPr lvl="1">
              <a:buFont typeface="Wingdings" charset="2"/>
              <a:buNone/>
            </a:pPr>
            <a:r>
              <a:rPr lang="en-US" dirty="0"/>
              <a:t>              SBM is grounded in </a:t>
            </a:r>
            <a:r>
              <a:rPr lang="en-US" i="1" dirty="0"/>
              <a:t>statistical sampling theory</a:t>
            </a:r>
            <a:endParaRPr lang="en-US" i="1" dirty="0" smtClean="0"/>
          </a:p>
          <a:p>
            <a:r>
              <a:rPr lang="en-US" dirty="0" smtClean="0"/>
              <a:t>PBM </a:t>
            </a:r>
            <a:r>
              <a:rPr lang="en-US" dirty="0"/>
              <a:t>can measure performance accurately if:</a:t>
            </a:r>
          </a:p>
          <a:p>
            <a:pPr lvl="1"/>
            <a:r>
              <a:rPr lang="en-US" dirty="0"/>
              <a:t>Overhead of executing the measurement code is </a:t>
            </a:r>
            <a:r>
              <a:rPr lang="en-US" dirty="0" err="1"/>
              <a:t>sufﬁciently</a:t>
            </a:r>
            <a:r>
              <a:rPr lang="en-US" dirty="0"/>
              <a:t> small relative to the size of the entity being measured</a:t>
            </a:r>
          </a:p>
          <a:p>
            <a:pPr lvl="1"/>
            <a:r>
              <a:rPr lang="en-US" dirty="0"/>
              <a:t>Intrusion due to measurement overhead in one thread does not affect the performance of any other threads</a:t>
            </a:r>
          </a:p>
          <a:p>
            <a:pPr lvl="1">
              <a:buFont typeface="Wingdings" charset="2"/>
              <a:buNone/>
            </a:pPr>
            <a:r>
              <a:rPr lang="en-US" dirty="0"/>
              <a:t>              PBM is grounded in </a:t>
            </a:r>
            <a:r>
              <a:rPr lang="en-US" i="1" dirty="0"/>
              <a:t>measurement theory</a:t>
            </a:r>
          </a:p>
          <a:p>
            <a:endParaRPr lang="en-US" dirty="0"/>
          </a:p>
        </p:txBody>
      </p:sp>
      <p:sp>
        <p:nvSpPr>
          <p:cNvPr id="18437" name="Right Arrow 4"/>
          <p:cNvSpPr>
            <a:spLocks noChangeArrowheads="1"/>
          </p:cNvSpPr>
          <p:nvPr/>
        </p:nvSpPr>
        <p:spPr bwMode="auto">
          <a:xfrm>
            <a:off x="1185512" y="3072081"/>
            <a:ext cx="482203" cy="214313"/>
          </a:xfrm>
          <a:prstGeom prst="rightArrow">
            <a:avLst>
              <a:gd name="adj1" fmla="val 50000"/>
              <a:gd name="adj2" fmla="val 123219"/>
            </a:avLst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8" name="Right Arrow 8"/>
          <p:cNvSpPr>
            <a:spLocks noChangeArrowheads="1"/>
          </p:cNvSpPr>
          <p:nvPr/>
        </p:nvSpPr>
        <p:spPr bwMode="auto">
          <a:xfrm>
            <a:off x="1186242" y="5857231"/>
            <a:ext cx="482203" cy="214313"/>
          </a:xfrm>
          <a:prstGeom prst="rightArrow">
            <a:avLst>
              <a:gd name="adj1" fmla="val 50000"/>
              <a:gd name="adj2" fmla="val 123219"/>
            </a:avLst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fld id="{F8E865A7-7678-F840-B2ED-A6879803B906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Exclusive (floorplan.omp_tasks(15))</a:t>
            </a:r>
            <a:endParaRPr lang="en-US" dirty="0"/>
          </a:p>
        </p:txBody>
      </p:sp>
      <p:pic>
        <p:nvPicPr>
          <p:cNvPr id="5" name="Picture 4" descr="floorplan-gcc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46" y="1122699"/>
            <a:ext cx="8674100" cy="1244600"/>
          </a:xfrm>
          <a:prstGeom prst="rect">
            <a:avLst/>
          </a:prstGeom>
        </p:spPr>
      </p:pic>
      <p:pic>
        <p:nvPicPr>
          <p:cNvPr id="6" name="Picture 5" descr="floorplan-suns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65" y="2462996"/>
            <a:ext cx="8572500" cy="1435100"/>
          </a:xfrm>
          <a:prstGeom prst="rect">
            <a:avLst/>
          </a:prstGeom>
        </p:spPr>
      </p:pic>
      <p:pic>
        <p:nvPicPr>
          <p:cNvPr id="7" name="Picture 6" descr="floorplan-icc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70" y="3987544"/>
            <a:ext cx="8521700" cy="889000"/>
          </a:xfrm>
          <a:prstGeom prst="rect">
            <a:avLst/>
          </a:prstGeom>
        </p:spPr>
      </p:pic>
      <p:pic>
        <p:nvPicPr>
          <p:cNvPr id="8" name="Picture 7" descr="Floorplan-openuh-samples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31" y="4873338"/>
            <a:ext cx="8585200" cy="147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3222" y="1748430"/>
            <a:ext cx="146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GOMP/ORA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606" y="3327181"/>
            <a:ext cx="164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 err="1" smtClean="0">
                <a:latin typeface="Times New Roman"/>
                <a:cs typeface="Times New Roman"/>
              </a:rPr>
              <a:t>OpenUH</a:t>
            </a:r>
            <a:r>
              <a:rPr lang="en-US" b="1" i="1" dirty="0" smtClean="0">
                <a:latin typeface="Times New Roman"/>
                <a:cs typeface="Times New Roman"/>
              </a:rPr>
              <a:t>/ORA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3667" y="4307794"/>
            <a:ext cx="143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Intel/OMPT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723" y="5417230"/>
            <a:ext cx="1648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 err="1" smtClean="0">
                <a:latin typeface="Times New Roman"/>
                <a:cs typeface="Times New Roman"/>
              </a:rPr>
              <a:t>OpenUH</a:t>
            </a:r>
            <a:r>
              <a:rPr lang="en-US" b="1" i="1" dirty="0" smtClean="0">
                <a:latin typeface="Times New Roman"/>
                <a:cs typeface="Times New Roman"/>
              </a:rPr>
              <a:t>/ORA</a:t>
            </a:r>
            <a:br>
              <a:rPr lang="en-US" b="1" i="1" dirty="0" smtClean="0">
                <a:latin typeface="Times New Roman"/>
                <a:cs typeface="Times New Roman"/>
              </a:rPr>
            </a:br>
            <a:r>
              <a:rPr lang="en-US" b="1" i="1" dirty="0" smtClean="0">
                <a:latin typeface="Times New Roman"/>
                <a:cs typeface="Times New Roman"/>
              </a:rPr>
              <a:t>with sampling</a:t>
            </a:r>
            <a:endParaRPr lang="en-US" b="1" i="1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Demonstrate portable measurement of </a:t>
            </a:r>
            <a:r>
              <a:rPr lang="en-US" dirty="0" err="1" smtClean="0"/>
              <a:t>OpenMP</a:t>
            </a:r>
            <a:r>
              <a:rPr lang="en-US" dirty="0" smtClean="0"/>
              <a:t> application across compilers and platforms</a:t>
            </a:r>
          </a:p>
          <a:p>
            <a:r>
              <a:rPr lang="en-US" dirty="0" smtClean="0"/>
              <a:t>Utilize different features to investigate performance characteristics</a:t>
            </a:r>
          </a:p>
          <a:p>
            <a:r>
              <a:rPr lang="en-US" dirty="0" smtClean="0"/>
              <a:t>Scaling study with respect to design parameters</a:t>
            </a:r>
          </a:p>
          <a:p>
            <a:pPr lvl="1"/>
            <a:r>
              <a:rPr lang="en-US" dirty="0" smtClean="0"/>
              <a:t>Decomposition</a:t>
            </a:r>
          </a:p>
          <a:p>
            <a:pPr lvl="1"/>
            <a:r>
              <a:rPr lang="en-US" dirty="0" smtClean="0"/>
              <a:t>Solver implementation</a:t>
            </a:r>
          </a:p>
          <a:p>
            <a:pPr lvl="1"/>
            <a:r>
              <a:rPr lang="en-US" dirty="0" err="1" smtClean="0"/>
              <a:t>OpenMP</a:t>
            </a:r>
            <a:r>
              <a:rPr lang="en-US" dirty="0" smtClean="0"/>
              <a:t> runtime scheduler</a:t>
            </a:r>
          </a:p>
          <a:p>
            <a:r>
              <a:rPr lang="en-US" dirty="0" smtClean="0"/>
              <a:t>Platform</a:t>
            </a:r>
          </a:p>
          <a:p>
            <a:pPr lvl="1"/>
            <a:r>
              <a:rPr lang="en-US" dirty="0" smtClean="0"/>
              <a:t>Hopper, Cray XE6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MPAS-Ocean Case Study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MPAS-Ocean Results</a:t>
            </a:r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9944" y="1177895"/>
            <a:ext cx="3824755" cy="4967641"/>
            <a:chOff x="161974" y="1720831"/>
            <a:chExt cx="3454594" cy="4333736"/>
          </a:xfrm>
        </p:grpSpPr>
        <p:pic>
          <p:nvPicPr>
            <p:cNvPr id="6" name="Picture 5" descr="MPAS-kway-elements-rk4-scaling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974" y="1720831"/>
              <a:ext cx="3448273" cy="2129816"/>
            </a:xfrm>
            <a:prstGeom prst="rect">
              <a:avLst/>
            </a:prstGeom>
          </p:spPr>
        </p:pic>
        <p:pic>
          <p:nvPicPr>
            <p:cNvPr id="7" name="Picture 6" descr="6144_cores_MPAS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648" y="3947778"/>
              <a:ext cx="3450920" cy="2106789"/>
            </a:xfrm>
            <a:prstGeom prst="rect">
              <a:avLst/>
            </a:prstGeom>
          </p:spPr>
        </p:pic>
      </p:grpSp>
      <p:pic>
        <p:nvPicPr>
          <p:cNvPr id="9" name="Picture 8" descr="MPAS-compare-rk4-se-6144.pdf"/>
          <p:cNvPicPr>
            <a:picLocks noChangeAspect="1"/>
          </p:cNvPicPr>
          <p:nvPr/>
        </p:nvPicPr>
        <p:blipFill>
          <a:blip r:embed="rId4"/>
          <a:srcRect r="1851"/>
          <a:stretch>
            <a:fillRect/>
          </a:stretch>
        </p:blipFill>
        <p:spPr>
          <a:xfrm>
            <a:off x="3930465" y="1178216"/>
            <a:ext cx="5191841" cy="4968908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352800" y="2501120"/>
            <a:ext cx="304800" cy="609600"/>
          </a:xfrm>
          <a:prstGeom prst="ellipse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819400" y="3276600"/>
            <a:ext cx="609600" cy="45720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Important to provide portable </a:t>
            </a:r>
            <a:r>
              <a:rPr lang="en-US" dirty="0" err="1" smtClean="0"/>
              <a:t>OpenMP</a:t>
            </a:r>
            <a:r>
              <a:rPr lang="en-US" dirty="0" smtClean="0"/>
              <a:t> performance tools through integrated measurement</a:t>
            </a:r>
          </a:p>
          <a:p>
            <a:r>
              <a:rPr lang="en-US" dirty="0" smtClean="0"/>
              <a:t>OMPT is likely to become an adopted standard</a:t>
            </a:r>
          </a:p>
          <a:p>
            <a:r>
              <a:rPr lang="en-US" dirty="0" smtClean="0"/>
              <a:t>Work with </a:t>
            </a:r>
            <a:r>
              <a:rPr lang="en-US" dirty="0" err="1" smtClean="0"/>
              <a:t>OpenMP</a:t>
            </a:r>
            <a:r>
              <a:rPr lang="en-US" dirty="0" smtClean="0"/>
              <a:t> Tools Working Group</a:t>
            </a:r>
          </a:p>
          <a:p>
            <a:pPr lvl="1"/>
            <a:r>
              <a:rPr lang="en-US" dirty="0" smtClean="0"/>
              <a:t>Implement OMPT specification with TAU as the measurement framework</a:t>
            </a:r>
          </a:p>
          <a:p>
            <a:r>
              <a:rPr lang="en-US" dirty="0" smtClean="0"/>
              <a:t>Explore other </a:t>
            </a:r>
            <a:r>
              <a:rPr lang="en-US" dirty="0" err="1" smtClean="0"/>
              <a:t>OpenMP</a:t>
            </a:r>
            <a:r>
              <a:rPr lang="en-US" dirty="0" smtClean="0"/>
              <a:t> instrumentation avenues</a:t>
            </a:r>
          </a:p>
          <a:p>
            <a:pPr lvl="1"/>
            <a:r>
              <a:rPr lang="en-US" dirty="0" smtClean="0"/>
              <a:t>Binary instrumentation can be important</a:t>
            </a:r>
          </a:p>
          <a:p>
            <a:pPr lvl="1"/>
            <a:r>
              <a:rPr lang="en-US" dirty="0" smtClean="0"/>
              <a:t>Working with </a:t>
            </a:r>
            <a:r>
              <a:rPr lang="en-US" dirty="0" err="1" smtClean="0"/>
              <a:t>Dyninst</a:t>
            </a:r>
            <a:r>
              <a:rPr lang="en-US" dirty="0" smtClean="0"/>
              <a:t> and MAQAO</a:t>
            </a:r>
          </a:p>
          <a:p>
            <a:r>
              <a:rPr lang="en-US" dirty="0" smtClean="0"/>
              <a:t>Cross-platform application performance evaluation</a:t>
            </a:r>
          </a:p>
          <a:p>
            <a:pPr lvl="1"/>
            <a:r>
              <a:rPr lang="en-US" dirty="0" smtClean="0"/>
              <a:t>MPAS-O port to IBM BG/Q will require OMPT support</a:t>
            </a:r>
          </a:p>
          <a:p>
            <a:pPr lvl="1"/>
            <a:r>
              <a:rPr lang="en-US" dirty="0" smtClean="0"/>
              <a:t>GOMP can be used on MPAS-O port to Cray Titan 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Steps for </a:t>
            </a:r>
            <a:r>
              <a:rPr lang="en-US" dirty="0" err="1" smtClean="0"/>
              <a:t>OpenMP</a:t>
            </a:r>
            <a:r>
              <a:rPr lang="en-US" dirty="0" smtClean="0"/>
              <a:t> Performance Tools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Autotuning</a:t>
            </a:r>
            <a:r>
              <a:rPr lang="en-US" dirty="0" smtClean="0"/>
              <a:t> is a Performance Engineering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Autotuning</a:t>
            </a:r>
            <a:r>
              <a:rPr lang="en-US" dirty="0" smtClean="0"/>
              <a:t> methodology incorporates aspects common to “traditional” application performance engineering</a:t>
            </a:r>
          </a:p>
          <a:p>
            <a:pPr lvl="1"/>
            <a:r>
              <a:rPr lang="en-US" dirty="0" smtClean="0"/>
              <a:t>Empirical performance observation</a:t>
            </a:r>
          </a:p>
          <a:p>
            <a:pPr lvl="1"/>
            <a:r>
              <a:rPr lang="en-US" dirty="0" smtClean="0"/>
              <a:t>Experiment-oriented</a:t>
            </a:r>
          </a:p>
          <a:p>
            <a:r>
              <a:rPr lang="en-US" dirty="0" err="1" smtClean="0"/>
              <a:t>Autotuning</a:t>
            </a:r>
            <a:r>
              <a:rPr lang="en-US" dirty="0" smtClean="0"/>
              <a:t> embodies progressive engineering techniques</a:t>
            </a:r>
          </a:p>
          <a:p>
            <a:pPr lvl="1"/>
            <a:r>
              <a:rPr lang="en-US" dirty="0" smtClean="0"/>
              <a:t>Automated experimentation and performance testing</a:t>
            </a:r>
          </a:p>
          <a:p>
            <a:pPr lvl="1"/>
            <a:r>
              <a:rPr lang="en-US" dirty="0" smtClean="0"/>
              <a:t>Guided optimization by (intelligent) search space exploration</a:t>
            </a:r>
          </a:p>
          <a:p>
            <a:pPr lvl="1"/>
            <a:r>
              <a:rPr lang="en-US" dirty="0" smtClean="0"/>
              <a:t>Model-based (domain-specific) computational semantics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autotuning</a:t>
            </a:r>
            <a:r>
              <a:rPr lang="en-US" dirty="0"/>
              <a:t> </a:t>
            </a:r>
            <a:r>
              <a:rPr lang="en-US" dirty="0" smtClean="0"/>
              <a:t>is based on optimization and search, not performance diagnosis</a:t>
            </a:r>
          </a:p>
          <a:p>
            <a:r>
              <a:rPr lang="en-US" dirty="0" smtClean="0"/>
              <a:t>There are shared objectives for performance technology and opportunities for tool integration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8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Autotuning</a:t>
            </a:r>
            <a:r>
              <a:rPr lang="en-US" dirty="0" smtClean="0"/>
              <a:t> components (DOE SUPER project)</a:t>
            </a:r>
          </a:p>
          <a:p>
            <a:pPr lvl="1"/>
            <a:r>
              <a:rPr lang="en-US" dirty="0" smtClean="0"/>
              <a:t>Active Harmony </a:t>
            </a:r>
            <a:r>
              <a:rPr lang="en-US" dirty="0" err="1" smtClean="0"/>
              <a:t>autotuning</a:t>
            </a:r>
            <a:r>
              <a:rPr lang="en-US" dirty="0" smtClean="0"/>
              <a:t> system (Hollingsworth, UMD)</a:t>
            </a:r>
          </a:p>
          <a:p>
            <a:pPr lvl="2"/>
            <a:r>
              <a:rPr lang="en-US" dirty="0" smtClean="0"/>
              <a:t>software architecture for optimization and adaptation</a:t>
            </a:r>
          </a:p>
          <a:p>
            <a:pPr lvl="1"/>
            <a:r>
              <a:rPr lang="en-US" dirty="0" err="1" smtClean="0"/>
              <a:t>CHiLL</a:t>
            </a:r>
            <a:r>
              <a:rPr lang="en-US" dirty="0" smtClean="0"/>
              <a:t> compiler framework (Hall, Utah)</a:t>
            </a:r>
          </a:p>
          <a:p>
            <a:pPr lvl="2"/>
            <a:r>
              <a:rPr lang="en-US" dirty="0" smtClean="0"/>
              <a:t>CPU and GPU code transformations for optimization</a:t>
            </a:r>
          </a:p>
          <a:p>
            <a:pPr lvl="1"/>
            <a:r>
              <a:rPr lang="en-US" dirty="0" err="1" smtClean="0"/>
              <a:t>Orio</a:t>
            </a:r>
            <a:r>
              <a:rPr lang="en-US" dirty="0" smtClean="0"/>
              <a:t> annotation-based </a:t>
            </a:r>
            <a:r>
              <a:rPr lang="en-US" dirty="0" err="1" smtClean="0"/>
              <a:t>autotuning</a:t>
            </a:r>
            <a:r>
              <a:rPr lang="en-US" dirty="0" smtClean="0"/>
              <a:t> (Norris, University of Oregon)</a:t>
            </a:r>
          </a:p>
          <a:p>
            <a:pPr lvl="2"/>
            <a:r>
              <a:rPr lang="en-US" dirty="0" smtClean="0"/>
              <a:t>code transformation (C, Fortran, CUDA) with optimization</a:t>
            </a:r>
          </a:p>
          <a:p>
            <a:r>
              <a:rPr lang="en-US" dirty="0" smtClean="0"/>
              <a:t>Goal to integrate TAU with existing </a:t>
            </a:r>
            <a:r>
              <a:rPr lang="en-US" dirty="0" err="1" smtClean="0"/>
              <a:t>autotuning</a:t>
            </a:r>
            <a:r>
              <a:rPr lang="en-US" dirty="0" smtClean="0"/>
              <a:t> frameworks</a:t>
            </a:r>
          </a:p>
          <a:p>
            <a:pPr lvl="1"/>
            <a:r>
              <a:rPr lang="en-US" dirty="0" smtClean="0"/>
              <a:t>Use TAU to gather performance data for </a:t>
            </a:r>
            <a:r>
              <a:rPr lang="en-US" dirty="0" err="1" smtClean="0"/>
              <a:t>autotuning</a:t>
            </a:r>
            <a:r>
              <a:rPr lang="en-US" dirty="0" smtClean="0"/>
              <a:t>/specialization</a:t>
            </a:r>
          </a:p>
          <a:p>
            <a:pPr lvl="1"/>
            <a:r>
              <a:rPr lang="en-US" dirty="0" smtClean="0"/>
              <a:t>Store performance data with metadata for each experiment variant and store in performance database (</a:t>
            </a:r>
            <a:r>
              <a:rPr lang="en-US" dirty="0" err="1" smtClean="0"/>
              <a:t>TAUdb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Use TAU Python analysis scripts, data mining, and machine learning to increase automation of </a:t>
            </a:r>
            <a:r>
              <a:rPr lang="en-US" dirty="0" err="1" smtClean="0"/>
              <a:t>autotuning</a:t>
            </a:r>
            <a:r>
              <a:rPr lang="en-US" dirty="0" smtClean="0"/>
              <a:t> and specialization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TAU Integration with Empirical </a:t>
            </a:r>
            <a:r>
              <a:rPr lang="en-US" dirty="0" err="1" smtClean="0"/>
              <a:t>Autotuning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64"/>
          <a:stretch/>
        </p:blipFill>
        <p:spPr>
          <a:xfrm>
            <a:off x="8316450" y="886724"/>
            <a:ext cx="851254" cy="69328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CHiLL</a:t>
            </a:r>
            <a:r>
              <a:rPr lang="en-US" dirty="0" smtClean="0"/>
              <a:t>: Compiler-based </a:t>
            </a:r>
            <a:r>
              <a:rPr lang="en-US" dirty="0" err="1" smtClean="0"/>
              <a:t>Autotuning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CHiLL</a:t>
            </a:r>
            <a:r>
              <a:rPr lang="en-US" dirty="0" smtClean="0"/>
              <a:t> is a compiler framework for loop transformations based on the polyhedral model</a:t>
            </a:r>
          </a:p>
          <a:p>
            <a:r>
              <a:rPr lang="en-US" dirty="0" smtClean="0"/>
              <a:t>Used to automatically generate specialized versions according to specified optimization strategies</a:t>
            </a:r>
          </a:p>
          <a:p>
            <a:pPr lvl="1"/>
            <a:r>
              <a:rPr lang="en-US" dirty="0" err="1" smtClean="0"/>
              <a:t>CHiLL</a:t>
            </a:r>
            <a:r>
              <a:rPr lang="en-US" dirty="0"/>
              <a:t> </a:t>
            </a:r>
            <a:r>
              <a:rPr lang="en-US" dirty="0" smtClean="0"/>
              <a:t>provides a high-level scripting interface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llows a user or a compiler to specify a sequence of code transformations and parameters</a:t>
            </a:r>
          </a:p>
          <a:p>
            <a:pPr lvl="1"/>
            <a:r>
              <a:rPr lang="en-US" dirty="0" smtClean="0"/>
              <a:t>Describes the search space of specialized implementations</a:t>
            </a:r>
          </a:p>
          <a:p>
            <a:pPr lvl="1"/>
            <a:r>
              <a:rPr lang="en-US" dirty="0" smtClean="0"/>
              <a:t>Heuristics trim the search space</a:t>
            </a:r>
          </a:p>
          <a:p>
            <a:r>
              <a:rPr lang="en-US" dirty="0" smtClean="0"/>
              <a:t>Variants are generated, measured, and analyzed</a:t>
            </a:r>
            <a:endParaRPr lang="en-US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83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CHiLL</a:t>
            </a:r>
            <a:r>
              <a:rPr lang="en-US" dirty="0" smtClean="0"/>
              <a:t> Transformation Scripts and Parameters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Transformation scripts are parameterized</a:t>
            </a:r>
          </a:p>
          <a:p>
            <a:r>
              <a:rPr lang="en-US" dirty="0" smtClean="0"/>
              <a:t>Consider matrix multiply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396875" lvl="1" indent="0">
              <a:buNone/>
            </a:pPr>
            <a:endParaRPr lang="en-US" dirty="0" smtClean="0"/>
          </a:p>
          <a:p>
            <a:r>
              <a:rPr lang="en-US" dirty="0" smtClean="0"/>
              <a:t>TJ, TI, TK determine tile sizes</a:t>
            </a:r>
            <a:endParaRPr lang="en-US" dirty="0"/>
          </a:p>
          <a:p>
            <a:r>
              <a:rPr lang="en-US" dirty="0" smtClean="0"/>
              <a:t>UI, UJ determine unroll factors</a:t>
            </a:r>
            <a:endParaRPr lang="en-US" dirty="0"/>
          </a:p>
          <a:p>
            <a:r>
              <a:rPr lang="en-US" dirty="0"/>
              <a:t>O</a:t>
            </a:r>
            <a:r>
              <a:rPr lang="en-US" dirty="0" smtClean="0"/>
              <a:t>verall search space is {parameters} x {scripts}</a:t>
            </a:r>
          </a:p>
          <a:p>
            <a:pPr lvl="1"/>
            <a:r>
              <a:rPr lang="en-US" dirty="0" smtClean="0"/>
              <a:t>Each describes a transformation that produces a code variant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" y="1752600"/>
            <a:ext cx="8496301" cy="2586652"/>
          </a:xfrm>
          <a:prstGeom prst="rect">
            <a:avLst/>
          </a:prstGeom>
        </p:spPr>
      </p:pic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46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CHiLL</a:t>
            </a:r>
            <a:r>
              <a:rPr lang="en-US" dirty="0" smtClean="0"/>
              <a:t> + Active Harmony + TAU</a:t>
            </a:r>
            <a:endParaRPr lang="en-US" dirty="0"/>
          </a:p>
        </p:txBody>
      </p:sp>
      <p:pic>
        <p:nvPicPr>
          <p:cNvPr id="7" name="Picture 6" descr="bla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8" y="786384"/>
            <a:ext cx="8849362" cy="553821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Each time the program executes a code variant, we store metadata in the performance database indicating by what process the variant was produced:</a:t>
            </a:r>
          </a:p>
          <a:p>
            <a:pPr lvl="1"/>
            <a:r>
              <a:rPr lang="en-US" dirty="0" smtClean="0"/>
              <a:t>Source function</a:t>
            </a:r>
          </a:p>
          <a:p>
            <a:pPr lvl="1"/>
            <a:r>
              <a:rPr lang="en-US" dirty="0" smtClean="0"/>
              <a:t>Name of </a:t>
            </a:r>
            <a:r>
              <a:rPr lang="en-US" dirty="0" err="1" smtClean="0"/>
              <a:t>CHiLL</a:t>
            </a:r>
            <a:r>
              <a:rPr lang="en-US" dirty="0" smtClean="0"/>
              <a:t> recipe</a:t>
            </a:r>
          </a:p>
          <a:p>
            <a:pPr lvl="1"/>
            <a:r>
              <a:rPr lang="en-US" dirty="0" smtClean="0"/>
              <a:t>Parameters to </a:t>
            </a:r>
            <a:r>
              <a:rPr lang="en-US" dirty="0" err="1" smtClean="0"/>
              <a:t>CHiLL</a:t>
            </a:r>
            <a:r>
              <a:rPr lang="en-US" dirty="0" smtClean="0"/>
              <a:t> recipe</a:t>
            </a:r>
          </a:p>
          <a:p>
            <a:r>
              <a:rPr lang="en-US" dirty="0" smtClean="0"/>
              <a:t>The database also contains metadata on what parameters were called and also on the execution environment:</a:t>
            </a:r>
          </a:p>
          <a:p>
            <a:pPr lvl="1"/>
            <a:r>
              <a:rPr lang="en-US" dirty="0" smtClean="0"/>
              <a:t>OS name, version, release, native architecture</a:t>
            </a:r>
          </a:p>
          <a:p>
            <a:pPr lvl="1"/>
            <a:r>
              <a:rPr lang="en-US" dirty="0" smtClean="0"/>
              <a:t>CPU vendor, ID, clock speed, cache sizes, # cores</a:t>
            </a:r>
          </a:p>
          <a:p>
            <a:pPr lvl="1"/>
            <a:r>
              <a:rPr lang="en-US" dirty="0" smtClean="0"/>
              <a:t>Memory size</a:t>
            </a:r>
          </a:p>
          <a:p>
            <a:pPr lvl="1"/>
            <a:r>
              <a:rPr lang="en-US" dirty="0" smtClean="0"/>
              <a:t>Any metadata specified by the end user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Autotuning</a:t>
            </a:r>
            <a:r>
              <a:rPr lang="en-US" dirty="0" smtClean="0"/>
              <a:t> with </a:t>
            </a:r>
            <a:r>
              <a:rPr lang="en-US" dirty="0" err="1" smtClean="0"/>
              <a:t>TAUdb</a:t>
            </a:r>
            <a:r>
              <a:rPr lang="en-US" dirty="0" smtClean="0"/>
              <a:t> Methodology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Hybrid Performance Measurement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Combine SBM and PBM techniques</a:t>
            </a:r>
          </a:p>
          <a:p>
            <a:pPr lvl="1"/>
            <a:r>
              <a:rPr lang="en-US"/>
              <a:t>Look for opportunities for synergies</a:t>
            </a:r>
          </a:p>
          <a:p>
            <a:pPr>
              <a:buFont typeface="Wingdings" charset="2"/>
              <a:buNone/>
            </a:pPr>
            <a:r>
              <a:rPr lang="en-US"/>
              <a:t>Alternatives</a:t>
            </a:r>
          </a:p>
          <a:p>
            <a:pPr>
              <a:buFont typeface="Wingdings" charset="2"/>
              <a:buNone/>
            </a:pPr>
            <a:r>
              <a:rPr lang="en-US"/>
              <a:t>1) Just use both at the same time, but independently</a:t>
            </a:r>
          </a:p>
          <a:p>
            <a:pPr>
              <a:buFont typeface="Wingdings" charset="2"/>
              <a:buNone/>
            </a:pPr>
            <a:r>
              <a:rPr lang="en-US"/>
              <a:t>	 - works fine (as long as measurements tools are compatible)</a:t>
            </a:r>
            <a:br>
              <a:rPr lang="en-US"/>
            </a:br>
            <a:r>
              <a:rPr lang="en-US"/>
              <a:t> - lose benefit of integration between SBM and PBM data</a:t>
            </a:r>
          </a:p>
          <a:p>
            <a:pPr>
              <a:buFont typeface="Wingdings" charset="2"/>
              <a:buNone/>
            </a:pPr>
            <a:r>
              <a:rPr lang="en-US"/>
              <a:t>2) Base combined system on SBM</a:t>
            </a:r>
            <a:br>
              <a:rPr lang="en-US"/>
            </a:br>
            <a:r>
              <a:rPr lang="en-US"/>
              <a:t> - Dynamic statistical sampling of PBM data</a:t>
            </a:r>
            <a:br>
              <a:rPr lang="en-US"/>
            </a:br>
            <a:r>
              <a:rPr lang="en-US"/>
              <a:t> - Example: mpiP (MPI communication), HPCToolkit, ...</a:t>
            </a:r>
          </a:p>
          <a:p>
            <a:pPr>
              <a:buFont typeface="Wingdings" charset="2"/>
              <a:buNone/>
            </a:pPr>
            <a:r>
              <a:rPr lang="en-US"/>
              <a:t>3) Base combined systems on PBM</a:t>
            </a:r>
            <a:br>
              <a:rPr lang="en-US"/>
            </a:br>
            <a:r>
              <a:rPr lang="en-US"/>
              <a:t> - Augment PBM view with SBM data</a:t>
            </a:r>
            <a:br>
              <a:rPr lang="en-US"/>
            </a:br>
            <a:r>
              <a:rPr lang="en-US"/>
              <a:t> - Dynamic measures with event correlation from PBM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fld id="{F8E865A7-7678-F840-B2ED-A6879803B906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8125" y="914401"/>
            <a:ext cx="8905875" cy="28955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Apply machine learning to data stored in </a:t>
            </a:r>
            <a:r>
              <a:rPr lang="en-US" dirty="0" err="1" smtClean="0"/>
              <a:t>TAUdb</a:t>
            </a:r>
            <a:endParaRPr lang="en-US" dirty="0" smtClean="0"/>
          </a:p>
          <a:p>
            <a:pPr lvl="1"/>
            <a:r>
              <a:rPr lang="en-US" dirty="0" smtClean="0"/>
              <a:t>Generate decision trees based upon code features</a:t>
            </a:r>
          </a:p>
          <a:p>
            <a:r>
              <a:rPr lang="en-US" dirty="0" smtClean="0"/>
              <a:t>Consider matrix multiply kernel</a:t>
            </a:r>
          </a:p>
          <a:p>
            <a:pPr lvl="1"/>
            <a:r>
              <a:rPr lang="en-US" dirty="0" smtClean="0"/>
              <a:t>Matrices of different sizes</a:t>
            </a:r>
            <a:br>
              <a:rPr lang="en-US" dirty="0" smtClean="0"/>
            </a:br>
            <a:r>
              <a:rPr lang="en-US" dirty="0" smtClean="0"/>
              <a:t>with different performance</a:t>
            </a:r>
          </a:p>
          <a:p>
            <a:pPr lvl="1"/>
            <a:r>
              <a:rPr lang="en-US" dirty="0" smtClean="0"/>
              <a:t>Automatically generate function</a:t>
            </a:r>
            <a:br>
              <a:rPr lang="en-US" dirty="0" smtClean="0"/>
            </a:br>
            <a:r>
              <a:rPr lang="en-US" dirty="0" smtClean="0"/>
              <a:t>to select specialized variants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Specialization using Decision Tree Learning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3809915"/>
            <a:ext cx="6959600" cy="25146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438400"/>
            <a:ext cx="3611656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8125" y="914400"/>
            <a:ext cx="5629275" cy="546185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Use a ROSE-based tool to generate a wrapper function</a:t>
            </a:r>
          </a:p>
          <a:p>
            <a:pPr lvl="1"/>
            <a:r>
              <a:rPr lang="en-US" dirty="0" smtClean="0"/>
              <a:t>Carries out the decisions in the decision tree and executes the best code variant</a:t>
            </a:r>
          </a:p>
          <a:p>
            <a:r>
              <a:rPr lang="en-US" dirty="0" smtClean="0"/>
              <a:t>Decision tree code generation tool takes </a:t>
            </a:r>
            <a:r>
              <a:rPr lang="en-US" dirty="0" err="1" smtClean="0"/>
              <a:t>Weka</a:t>
            </a:r>
            <a:r>
              <a:rPr lang="en-US" dirty="0" smtClean="0"/>
              <a:t>-generated decision tree and a set of decision functions</a:t>
            </a:r>
          </a:p>
          <a:p>
            <a:pPr lvl="1"/>
            <a:r>
              <a:rPr lang="en-US" dirty="0" smtClean="0"/>
              <a:t>If using custom metadata, user needs to provide a custom decision function</a:t>
            </a:r>
          </a:p>
          <a:p>
            <a:pPr lvl="1"/>
            <a:r>
              <a:rPr lang="en-US" dirty="0" smtClean="0"/>
              <a:t>Provide decision functions for metadata to be automatically collected by TAU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Code Generation for Specialization</a:t>
            </a:r>
            <a:endParaRPr lang="en-US" dirty="0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104" y="838200"/>
            <a:ext cx="3262895" cy="553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Orio</a:t>
            </a:r>
            <a:r>
              <a:rPr lang="en-US" dirty="0" smtClean="0"/>
              <a:t>: DSL-based Transformation for </a:t>
            </a:r>
            <a:r>
              <a:rPr lang="en-US" dirty="0" err="1" smtClean="0"/>
              <a:t>Autotuning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</a:t>
            </a:r>
            <a:r>
              <a:rPr lang="en-US" dirty="0" smtClean="0"/>
              <a:t>xpress </a:t>
            </a:r>
            <a:r>
              <a:rPr lang="en-US" dirty="0"/>
              <a:t>any properties of the computation that can possibly be exploited to optimize </a:t>
            </a:r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Ones that a general purpose language (GPL)</a:t>
            </a:r>
            <a:br>
              <a:rPr lang="en-US" dirty="0" smtClean="0"/>
            </a:br>
            <a:r>
              <a:rPr lang="en-US" dirty="0" smtClean="0"/>
              <a:t>compiler</a:t>
            </a:r>
            <a:r>
              <a:rPr lang="en-US" dirty="0"/>
              <a:t> </a:t>
            </a:r>
            <a:r>
              <a:rPr lang="en-US" dirty="0" smtClean="0"/>
              <a:t>cannot determine necessarily</a:t>
            </a:r>
            <a:endParaRPr lang="en-US" dirty="0"/>
          </a:p>
          <a:p>
            <a:pPr lvl="2"/>
            <a:r>
              <a:rPr lang="en-US" dirty="0" smtClean="0"/>
              <a:t>dense </a:t>
            </a:r>
            <a:r>
              <a:rPr lang="en-US" dirty="0"/>
              <a:t>representation of the sparse </a:t>
            </a:r>
            <a:r>
              <a:rPr lang="en-US" dirty="0" smtClean="0"/>
              <a:t>matrix from stencil</a:t>
            </a:r>
            <a:endParaRPr lang="en-US" dirty="0"/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Define new DSLs or </a:t>
            </a:r>
            <a:r>
              <a:rPr lang="en-US" dirty="0" smtClean="0"/>
              <a:t>embeddable restricted GPLs</a:t>
            </a:r>
          </a:p>
          <a:p>
            <a:pPr lvl="1"/>
            <a:r>
              <a:rPr lang="en-US" dirty="0" smtClean="0"/>
              <a:t>Augmentable </a:t>
            </a:r>
            <a:r>
              <a:rPr lang="en-US" dirty="0"/>
              <a:t>with optimization specifications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apture typical </a:t>
            </a:r>
            <a:r>
              <a:rPr lang="en-US" dirty="0"/>
              <a:t>optimizations (e.g., </a:t>
            </a:r>
            <a:r>
              <a:rPr lang="en-US" dirty="0" smtClean="0"/>
              <a:t>tiling</a:t>
            </a:r>
            <a:r>
              <a:rPr lang="en-US" dirty="0"/>
              <a:t>, unrolling, </a:t>
            </a:r>
            <a:r>
              <a:rPr lang="en-US" dirty="0" smtClean="0"/>
              <a:t>…)</a:t>
            </a:r>
          </a:p>
          <a:p>
            <a:pPr lvl="2"/>
            <a:r>
              <a:rPr lang="en-US" dirty="0" smtClean="0"/>
              <a:t>specialized </a:t>
            </a:r>
            <a:r>
              <a:rPr lang="en-US" dirty="0"/>
              <a:t>implementations </a:t>
            </a:r>
            <a:r>
              <a:rPr lang="en-US" dirty="0" smtClean="0"/>
              <a:t>(e.g., different </a:t>
            </a:r>
            <a:r>
              <a:rPr lang="en-US" dirty="0"/>
              <a:t>input </a:t>
            </a:r>
            <a:r>
              <a:rPr lang="en-US" dirty="0" smtClean="0"/>
              <a:t>sizes)</a:t>
            </a:r>
          </a:p>
          <a:p>
            <a:pPr lvl="1"/>
            <a:r>
              <a:rPr lang="en-US" dirty="0" smtClean="0"/>
              <a:t>Transform code based on knowledge in various forms</a:t>
            </a:r>
          </a:p>
          <a:p>
            <a:pPr lvl="1"/>
            <a:r>
              <a:rPr lang="en-US" dirty="0" smtClean="0"/>
              <a:t>Evaluate performance of variants (different code output)</a:t>
            </a:r>
          </a:p>
          <a:p>
            <a:pPr lvl="1"/>
            <a:r>
              <a:rPr lang="en-US" dirty="0" smtClean="0"/>
              <a:t>Search for best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412988"/>
            <a:ext cx="1143000" cy="56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8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Orio</a:t>
            </a:r>
            <a:r>
              <a:rPr lang="en-US" dirty="0" smtClean="0"/>
              <a:t> </a:t>
            </a:r>
            <a:r>
              <a:rPr lang="en-US" dirty="0" err="1" smtClean="0"/>
              <a:t>Autotuning</a:t>
            </a:r>
            <a:r>
              <a:rPr lang="en-US" dirty="0" smtClean="0"/>
              <a:t> Framework</a:t>
            </a:r>
            <a:endParaRPr lang="en-US" dirty="0"/>
          </a:p>
        </p:txBody>
      </p:sp>
      <p:pic>
        <p:nvPicPr>
          <p:cNvPr id="4" name="Content Placeholder 4" descr="ori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r="-540"/>
          <a:stretch>
            <a:fillRect/>
          </a:stretch>
        </p:blipFill>
        <p:spPr>
          <a:xfrm>
            <a:off x="492169" y="1112837"/>
            <a:ext cx="8194631" cy="513556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751636" y="5349145"/>
            <a:ext cx="1066800" cy="381000"/>
          </a:xfrm>
          <a:prstGeom prst="roundRect">
            <a:avLst/>
          </a:prstGeom>
          <a:ln w="19050" cmpd="sng">
            <a:solidFill>
              <a:srgbClr val="FF0000"/>
            </a:solidFill>
            <a:prstDash val="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 Narrow"/>
                <a:cs typeface="Arial Narrow"/>
              </a:rPr>
              <a:t>OpenCL</a:t>
            </a:r>
            <a:endParaRPr lang="en-US" sz="2000" dirty="0">
              <a:latin typeface="Arial Narrow"/>
              <a:cs typeface="Arial Narro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0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Orio</a:t>
            </a:r>
            <a:r>
              <a:rPr lang="en-US" dirty="0" smtClean="0"/>
              <a:t> and TAU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Source code </a:t>
            </a:r>
            <a:r>
              <a:rPr lang="en-US" dirty="0" smtClean="0"/>
              <a:t>annotations (pragmas) </a:t>
            </a:r>
            <a:r>
              <a:rPr lang="en-US" dirty="0"/>
              <a:t>allow </a:t>
            </a:r>
            <a:r>
              <a:rPr lang="en-US" dirty="0" err="1"/>
              <a:t>Orio</a:t>
            </a:r>
            <a:r>
              <a:rPr lang="en-US" dirty="0"/>
              <a:t> to generate a set of low-level performance </a:t>
            </a:r>
            <a:r>
              <a:rPr lang="en-US" dirty="0" smtClean="0"/>
              <a:t>optimizations</a:t>
            </a:r>
          </a:p>
          <a:p>
            <a:pPr lvl="1"/>
            <a:r>
              <a:rPr lang="en-US" dirty="0" smtClean="0"/>
              <a:t>Focus on code for accelerator cards</a:t>
            </a:r>
            <a:endParaRPr lang="en-US" dirty="0"/>
          </a:p>
          <a:p>
            <a:pPr lvl="1"/>
            <a:r>
              <a:rPr lang="en-US" dirty="0" smtClean="0"/>
              <a:t>Run kernel after </a:t>
            </a:r>
            <a:r>
              <a:rPr lang="en-US" dirty="0"/>
              <a:t>each optimization </a:t>
            </a:r>
            <a:r>
              <a:rPr lang="en-US" dirty="0" smtClean="0"/>
              <a:t>(transformation</a:t>
            </a:r>
            <a:r>
              <a:rPr lang="en-US" dirty="0"/>
              <a:t>) </a:t>
            </a:r>
            <a:r>
              <a:rPr lang="en-US" dirty="0" smtClean="0"/>
              <a:t>applied</a:t>
            </a:r>
            <a:endParaRPr lang="en-US" dirty="0"/>
          </a:p>
          <a:p>
            <a:pPr lvl="1"/>
            <a:r>
              <a:rPr lang="en-US" dirty="0"/>
              <a:t>Set of optimizations is searched </a:t>
            </a:r>
            <a:r>
              <a:rPr lang="en-US" dirty="0" smtClean="0"/>
              <a:t>to find the </a:t>
            </a:r>
            <a:r>
              <a:rPr lang="en-US" dirty="0"/>
              <a:t>best </a:t>
            </a:r>
            <a:r>
              <a:rPr lang="en-US" dirty="0" smtClean="0"/>
              <a:t>for </a:t>
            </a:r>
            <a:r>
              <a:rPr lang="en-US" dirty="0"/>
              <a:t>a </a:t>
            </a:r>
            <a:r>
              <a:rPr lang="en-US" dirty="0" smtClean="0"/>
              <a:t>kernel</a:t>
            </a:r>
            <a:endParaRPr lang="en-US" dirty="0"/>
          </a:p>
          <a:p>
            <a:r>
              <a:rPr lang="en-US" dirty="0"/>
              <a:t>Integrated TAU with </a:t>
            </a:r>
            <a:r>
              <a:rPr lang="en-US" dirty="0" err="1"/>
              <a:t>Orio</a:t>
            </a:r>
            <a:r>
              <a:rPr lang="en-US" dirty="0"/>
              <a:t> to collect performance data about each experiment that </a:t>
            </a:r>
            <a:r>
              <a:rPr lang="en-US" dirty="0" err="1"/>
              <a:t>Orio</a:t>
            </a:r>
            <a:r>
              <a:rPr lang="en-US" dirty="0"/>
              <a:t> runs</a:t>
            </a:r>
          </a:p>
          <a:p>
            <a:r>
              <a:rPr lang="en-US" dirty="0"/>
              <a:t>Performance data collected by TAU are stored in </a:t>
            </a:r>
            <a:r>
              <a:rPr lang="en-US" dirty="0" err="1"/>
              <a:t>TAUdb</a:t>
            </a:r>
            <a:r>
              <a:rPr lang="en-US" dirty="0"/>
              <a:t> and are fed back to </a:t>
            </a:r>
            <a:r>
              <a:rPr lang="en-US" dirty="0" err="1" smtClean="0"/>
              <a:t>Orio</a:t>
            </a:r>
            <a:endParaRPr lang="en-US" dirty="0"/>
          </a:p>
          <a:p>
            <a:r>
              <a:rPr lang="en-US" dirty="0" smtClean="0"/>
              <a:t>Allows </a:t>
            </a:r>
            <a:r>
              <a:rPr lang="en-US" dirty="0" err="1"/>
              <a:t>Orio</a:t>
            </a:r>
            <a:r>
              <a:rPr lang="en-US" dirty="0"/>
              <a:t> to tune based on any</a:t>
            </a:r>
            <a:r>
              <a:rPr lang="en-US" dirty="0" smtClean="0"/>
              <a:t> TAU metric</a:t>
            </a:r>
          </a:p>
          <a:p>
            <a:r>
              <a:rPr lang="en-US" dirty="0"/>
              <a:t>P</a:t>
            </a:r>
            <a:r>
              <a:rPr lang="en-US" dirty="0" smtClean="0"/>
              <a:t>erformance data in </a:t>
            </a:r>
            <a:r>
              <a:rPr lang="en-US" dirty="0" err="1" smtClean="0"/>
              <a:t>TAUdb</a:t>
            </a:r>
            <a:r>
              <a:rPr lang="en-US" dirty="0" smtClean="0"/>
              <a:t> can be analyzed by TAU data mining routines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Orio</a:t>
            </a:r>
            <a:r>
              <a:rPr lang="en-US" dirty="0" smtClean="0"/>
              <a:t> and TAU Integration</a:t>
            </a:r>
            <a:endParaRPr lang="en-US" dirty="0"/>
          </a:p>
        </p:txBody>
      </p:sp>
      <p:grpSp>
        <p:nvGrpSpPr>
          <p:cNvPr id="3" name="Group 24"/>
          <p:cNvGrpSpPr/>
          <p:nvPr/>
        </p:nvGrpSpPr>
        <p:grpSpPr>
          <a:xfrm>
            <a:off x="7411" y="762000"/>
            <a:ext cx="9162237" cy="5710079"/>
            <a:chOff x="7411" y="791780"/>
            <a:chExt cx="9162237" cy="5710079"/>
          </a:xfrm>
        </p:grpSpPr>
        <p:grpSp>
          <p:nvGrpSpPr>
            <p:cNvPr id="4" name="Group 25"/>
            <p:cNvGrpSpPr/>
            <p:nvPr/>
          </p:nvGrpSpPr>
          <p:grpSpPr>
            <a:xfrm>
              <a:off x="5083031" y="1025501"/>
              <a:ext cx="2096884" cy="1336032"/>
              <a:chOff x="5083060" y="1178195"/>
              <a:chExt cx="2096884" cy="1336032"/>
            </a:xfrm>
          </p:grpSpPr>
          <p:pic>
            <p:nvPicPr>
              <p:cNvPr id="42" name="Picture 41" descr="blah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13"/>
              <a:stretch/>
            </p:blipFill>
            <p:spPr>
              <a:xfrm>
                <a:off x="5083060" y="1178195"/>
                <a:ext cx="2096884" cy="1336032"/>
              </a:xfrm>
              <a:prstGeom prst="rect">
                <a:avLst/>
              </a:prstGeom>
            </p:spPr>
          </p:pic>
          <p:pic>
            <p:nvPicPr>
              <p:cNvPr id="43" name="Picture 42" descr="blah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5571" y="1328348"/>
                <a:ext cx="1540676" cy="712199"/>
              </a:xfrm>
              <a:prstGeom prst="rect">
                <a:avLst/>
              </a:prstGeom>
            </p:spPr>
          </p:pic>
        </p:grp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1" y="948033"/>
              <a:ext cx="7228248" cy="5553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7" descr="blah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062" y="791780"/>
              <a:ext cx="1640337" cy="1542569"/>
            </a:xfrm>
            <a:prstGeom prst="rect">
              <a:avLst/>
            </a:prstGeom>
          </p:spPr>
        </p:pic>
        <p:cxnSp>
          <p:nvCxnSpPr>
            <p:cNvPr id="29" name="Straight Arrow Connector 28"/>
            <p:cNvCxnSpPr/>
            <p:nvPr/>
          </p:nvCxnSpPr>
          <p:spPr>
            <a:xfrm flipV="1">
              <a:off x="5079870" y="1534049"/>
              <a:ext cx="12830" cy="147518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6178550" y="2355180"/>
              <a:ext cx="1143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7302500" y="2360140"/>
              <a:ext cx="9617" cy="149364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6235700" y="3847430"/>
              <a:ext cx="10668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7054850" y="1021680"/>
              <a:ext cx="374650" cy="20955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8" idx="1"/>
            </p:cNvCxnSpPr>
            <p:nvPr/>
          </p:nvCxnSpPr>
          <p:spPr>
            <a:xfrm flipH="1" flipV="1">
              <a:off x="7054850" y="1447130"/>
              <a:ext cx="362212" cy="115935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 flipV="1">
              <a:off x="7061200" y="1764630"/>
              <a:ext cx="361950" cy="27305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4254500" y="3021930"/>
              <a:ext cx="825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Times New Roman"/>
                  <a:cs typeface="Times New Roman"/>
                </a:rPr>
                <a:t>CUDA</a:t>
              </a:r>
              <a:endParaRPr lang="en-US" sz="1800" dirty="0">
                <a:latin typeface="Times New Roman"/>
                <a:cs typeface="Times New Roman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4500" y="1104230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 smtClean="0">
                  <a:latin typeface="Times New Roman"/>
                  <a:cs typeface="Times New Roman"/>
                </a:rPr>
                <a:t>OpenCL</a:t>
              </a:r>
              <a:endParaRPr lang="en-US" sz="1800" dirty="0">
                <a:latin typeface="Times New Roman"/>
                <a:cs typeface="Times New Roman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>
              <a:off x="914400" y="5904830"/>
              <a:ext cx="43434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920750" y="3466431"/>
              <a:ext cx="12830" cy="243839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7222213" y="4480468"/>
              <a:ext cx="1947435" cy="1043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Times New Roman"/>
                  <a:cs typeface="Times New Roman"/>
                </a:rPr>
                <a:t>Measurement</a:t>
              </a:r>
            </a:p>
            <a:p>
              <a:pPr marL="227013" indent="-227013">
                <a:lnSpc>
                  <a:spcPct val="80000"/>
                </a:lnSpc>
                <a:buFont typeface="Arial"/>
                <a:buChar char="•"/>
              </a:pPr>
              <a:r>
                <a:rPr lang="en-US" sz="1800" dirty="0" smtClean="0">
                  <a:latin typeface="Times New Roman"/>
                  <a:cs typeface="Times New Roman"/>
                </a:rPr>
                <a:t>Metric profiling</a:t>
              </a:r>
            </a:p>
            <a:p>
              <a:pPr marL="227013" indent="-227013">
                <a:lnSpc>
                  <a:spcPct val="80000"/>
                </a:lnSpc>
                <a:buFont typeface="Arial"/>
                <a:buChar char="•"/>
              </a:pPr>
              <a:r>
                <a:rPr lang="en-US" sz="1800" dirty="0" smtClean="0">
                  <a:latin typeface="Times New Roman"/>
                  <a:cs typeface="Times New Roman"/>
                </a:rPr>
                <a:t>Metadata</a:t>
              </a:r>
            </a:p>
            <a:p>
              <a:pPr marL="227013" indent="-227013">
                <a:lnSpc>
                  <a:spcPct val="80000"/>
                </a:lnSpc>
                <a:buFont typeface="Arial"/>
                <a:buChar char="•"/>
              </a:pPr>
              <a:r>
                <a:rPr lang="en-US" sz="1800" dirty="0" err="1" smtClean="0">
                  <a:latin typeface="Times New Roman"/>
                  <a:cs typeface="Times New Roman"/>
                </a:rPr>
                <a:t>TAUdb</a:t>
              </a:r>
              <a:r>
                <a:rPr lang="en-US" sz="1800" dirty="0" smtClean="0">
                  <a:latin typeface="Times New Roman"/>
                  <a:cs typeface="Times New Roman"/>
                </a:rPr>
                <a:t> storage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14400" y="4861468"/>
              <a:ext cx="2274982" cy="1043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 smtClean="0">
                  <a:latin typeface="Times New Roman"/>
                  <a:cs typeface="Times New Roman"/>
                </a:rPr>
                <a:t>Autotuning</a:t>
              </a:r>
              <a:r>
                <a:rPr lang="en-US" sz="1800" dirty="0" smtClean="0">
                  <a:latin typeface="Times New Roman"/>
                  <a:cs typeface="Times New Roman"/>
                </a:rPr>
                <a:t> analysis</a:t>
              </a:r>
            </a:p>
            <a:p>
              <a:pPr marL="227013" indent="-227013">
                <a:lnSpc>
                  <a:spcPct val="80000"/>
                </a:lnSpc>
                <a:buFont typeface="Arial"/>
                <a:buChar char="•"/>
              </a:pPr>
              <a:r>
                <a:rPr lang="en-US" sz="1800" dirty="0" smtClean="0">
                  <a:latin typeface="Times New Roman"/>
                  <a:cs typeface="Times New Roman"/>
                </a:rPr>
                <a:t>Machine learning</a:t>
              </a:r>
            </a:p>
            <a:p>
              <a:pPr marL="227013" indent="-227013">
                <a:lnSpc>
                  <a:spcPct val="80000"/>
                </a:lnSpc>
                <a:buFont typeface="Arial"/>
                <a:buChar char="•"/>
              </a:pPr>
              <a:r>
                <a:rPr lang="en-US" sz="1800" dirty="0" smtClean="0">
                  <a:latin typeface="Times New Roman"/>
                  <a:cs typeface="Times New Roman"/>
                </a:rPr>
                <a:t>Optimization search</a:t>
              </a:r>
            </a:p>
            <a:p>
              <a:pPr marL="227013" indent="-227013">
                <a:lnSpc>
                  <a:spcPct val="80000"/>
                </a:lnSpc>
                <a:buFont typeface="Arial"/>
                <a:buChar char="•"/>
              </a:pPr>
              <a:r>
                <a:rPr lang="en-US" sz="1800" dirty="0" smtClean="0">
                  <a:latin typeface="Times New Roman"/>
                  <a:cs typeface="Times New Roman"/>
                </a:rPr>
                <a:t>specialization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3652679"/>
            <a:ext cx="327572" cy="2794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0" y="1747679"/>
            <a:ext cx="327572" cy="2794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0" y="2458879"/>
            <a:ext cx="327572" cy="2794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1428" y="3982879"/>
            <a:ext cx="327572" cy="2794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1428" y="5506879"/>
            <a:ext cx="327572" cy="2794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50" name="Straight Connector 49"/>
          <p:cNvCxnSpPr/>
          <p:nvPr/>
        </p:nvCxnSpPr>
        <p:spPr>
          <a:xfrm rot="5400000">
            <a:off x="7238109" y="1037505"/>
            <a:ext cx="381000" cy="7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7238109" y="1522311"/>
            <a:ext cx="381000" cy="7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7238109" y="2000499"/>
            <a:ext cx="381000" cy="7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5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67200" y="798633"/>
            <a:ext cx="4876800" cy="1600200"/>
          </a:xfrm>
          <a:prstGeom prst="rect">
            <a:avLst/>
          </a:prstGeom>
          <a:solidFill>
            <a:srgbClr val="C0504D">
              <a:alpha val="1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2613689" y="1295400"/>
            <a:ext cx="1184940" cy="4001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latin typeface="Times New Roman"/>
                <a:cs typeface="Times New Roman"/>
              </a:rPr>
              <a:t>OrCUDA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303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Orio</a:t>
            </a:r>
            <a:r>
              <a:rPr lang="en-US" dirty="0" smtClean="0"/>
              <a:t>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Orio</a:t>
            </a:r>
            <a:r>
              <a:rPr lang="en-US" dirty="0" smtClean="0"/>
              <a:t> </a:t>
            </a:r>
            <a:r>
              <a:rPr lang="en-US" dirty="0"/>
              <a:t>already supports transformation to for CUDA kernels</a:t>
            </a:r>
          </a:p>
          <a:p>
            <a:pPr lvl="1"/>
            <a:r>
              <a:rPr lang="en-US" dirty="0"/>
              <a:t>Search of a parameter space on thread count, block count, cache blocking, L1 size, loop unrolling</a:t>
            </a:r>
          </a:p>
          <a:p>
            <a:pPr lvl="1"/>
            <a:r>
              <a:rPr lang="en-US" dirty="0"/>
              <a:t>Use TAU’s support for CUPTI to gather CUDA performance</a:t>
            </a:r>
          </a:p>
          <a:p>
            <a:r>
              <a:rPr lang="en-US" dirty="0" smtClean="0"/>
              <a:t>Recently we added </a:t>
            </a:r>
            <a:r>
              <a:rPr lang="en-US" dirty="0"/>
              <a:t>support for </a:t>
            </a:r>
            <a:r>
              <a:rPr lang="en-US" dirty="0" err="1"/>
              <a:t>OpenCL</a:t>
            </a:r>
            <a:r>
              <a:rPr lang="en-US" dirty="0"/>
              <a:t> code generation</a:t>
            </a:r>
          </a:p>
          <a:p>
            <a:pPr lvl="1"/>
            <a:r>
              <a:rPr lang="en-US" dirty="0"/>
              <a:t>Analogous to the existing CUDA </a:t>
            </a:r>
            <a:r>
              <a:rPr lang="en-US" dirty="0" smtClean="0"/>
              <a:t>support</a:t>
            </a:r>
            <a:endParaRPr lang="en-US" dirty="0"/>
          </a:p>
          <a:p>
            <a:pPr lvl="1"/>
            <a:r>
              <a:rPr lang="en-US" dirty="0"/>
              <a:t>Allows generation of </a:t>
            </a:r>
            <a:r>
              <a:rPr lang="en-US" dirty="0" err="1"/>
              <a:t>OpenCL</a:t>
            </a:r>
            <a:r>
              <a:rPr lang="en-US" dirty="0"/>
              <a:t> kernels from the same original code as for </a:t>
            </a:r>
            <a:r>
              <a:rPr lang="en-US" dirty="0" smtClean="0"/>
              <a:t>CUDA</a:t>
            </a:r>
          </a:p>
          <a:p>
            <a:pPr lvl="1"/>
            <a:r>
              <a:rPr lang="en-US" dirty="0" smtClean="0"/>
              <a:t>Allows different platforms to be targeted (CPUs, GPUs, Phi)</a:t>
            </a:r>
            <a:endParaRPr lang="en-US" dirty="0"/>
          </a:p>
          <a:p>
            <a:pPr lvl="1"/>
            <a:r>
              <a:rPr lang="en-US" dirty="0"/>
              <a:t>Use TAU’s </a:t>
            </a:r>
            <a:r>
              <a:rPr lang="en-US" dirty="0" err="1"/>
              <a:t>OpenCL</a:t>
            </a:r>
            <a:r>
              <a:rPr lang="en-US" dirty="0"/>
              <a:t> library wrapper to gather </a:t>
            </a:r>
            <a:r>
              <a:rPr lang="en-US" dirty="0" smtClean="0"/>
              <a:t>performance</a:t>
            </a:r>
          </a:p>
          <a:p>
            <a:r>
              <a:rPr lang="en-US" dirty="0" smtClean="0"/>
              <a:t>TAU </a:t>
            </a:r>
            <a:r>
              <a:rPr lang="en-US" dirty="0"/>
              <a:t>allows us to use the same measurement infrastructure to gather performance data for all these experiments</a:t>
            </a:r>
          </a:p>
          <a:p>
            <a:r>
              <a:rPr lang="en-US" dirty="0"/>
              <a:t>Metadata describing the applied transformations and the execution environment (accelerator type, memory sizes, </a:t>
            </a:r>
            <a:r>
              <a:rPr lang="en-US" dirty="0" smtClean="0"/>
              <a:t>…) </a:t>
            </a:r>
            <a:r>
              <a:rPr lang="en-US" dirty="0"/>
              <a:t>are stored </a:t>
            </a:r>
            <a:r>
              <a:rPr lang="en-US" dirty="0" smtClean="0"/>
              <a:t>with the </a:t>
            </a:r>
            <a:r>
              <a:rPr lang="en-US" dirty="0"/>
              <a:t>profiles in </a:t>
            </a:r>
            <a:r>
              <a:rPr lang="en-US" dirty="0" err="1"/>
              <a:t>TAUdb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0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3213" indent="-303213">
              <a:spcBef>
                <a:spcPct val="0"/>
              </a:spcBef>
            </a:pPr>
            <a:r>
              <a:rPr lang="en-US" dirty="0" err="1" smtClean="0"/>
              <a:t>Orio</a:t>
            </a:r>
            <a:r>
              <a:rPr lang="en-US" dirty="0" smtClean="0"/>
              <a:t> tuning of a simple 3D vector multiplication</a:t>
            </a:r>
          </a:p>
          <a:p>
            <a:pPr marL="303213" indent="-303213">
              <a:spcBef>
                <a:spcPct val="0"/>
              </a:spcBef>
            </a:pPr>
            <a:r>
              <a:rPr lang="en-US" dirty="0" smtClean="0"/>
              <a:t>2,048 experiments fed into </a:t>
            </a:r>
            <a:r>
              <a:rPr lang="en-US" dirty="0" err="1" smtClean="0"/>
              <a:t>TAUdb</a:t>
            </a:r>
            <a:endParaRPr lang="en-US" dirty="0" smtClean="0"/>
          </a:p>
          <a:p>
            <a:pPr marL="646113" lvl="1" indent="-303213">
              <a:spcBef>
                <a:spcPct val="0"/>
              </a:spcBef>
            </a:pPr>
            <a:r>
              <a:rPr lang="en-US" dirty="0" smtClean="0"/>
              <a:t>TAU </a:t>
            </a:r>
            <a:r>
              <a:rPr lang="en-US" dirty="0" err="1" smtClean="0"/>
              <a:t>PerfExplorer</a:t>
            </a:r>
            <a:r>
              <a:rPr lang="en-US" dirty="0" smtClean="0"/>
              <a:t> used </a:t>
            </a:r>
            <a:r>
              <a:rPr lang="en-US" dirty="0" err="1" smtClean="0"/>
              <a:t>Weka</a:t>
            </a:r>
            <a:r>
              <a:rPr lang="en-US" dirty="0" smtClean="0"/>
              <a:t> for component analysis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21A90-E327-C84D-81B5-071D4C5C9FC6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Orio</a:t>
            </a:r>
            <a:r>
              <a:rPr lang="en-US" dirty="0" smtClean="0"/>
              <a:t> Tuning of Vector Multiplication</a:t>
            </a:r>
            <a:endParaRPr lang="en-US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09717" y="2432804"/>
            <a:ext cx="8200883" cy="3739396"/>
            <a:chOff x="57150" y="2209800"/>
            <a:chExt cx="9086850" cy="4143375"/>
          </a:xfrm>
        </p:grpSpPr>
        <p:pic>
          <p:nvPicPr>
            <p:cNvPr id="11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2554287"/>
              <a:ext cx="8763000" cy="148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2" name="Rectangle 12"/>
            <p:cNvSpPr>
              <a:spLocks/>
            </p:cNvSpPr>
            <p:nvPr/>
          </p:nvSpPr>
          <p:spPr bwMode="auto">
            <a:xfrm>
              <a:off x="381000" y="2209800"/>
              <a:ext cx="1411288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Times New Roman" charset="0"/>
                  <a:sym typeface="Times New Roman" charset="0"/>
                </a:rPr>
                <a:t>Threads Per Block</a:t>
              </a:r>
            </a:p>
          </p:txBody>
        </p:sp>
        <p:sp>
          <p:nvSpPr>
            <p:cNvPr id="13" name="Rectangle 13"/>
            <p:cNvSpPr>
              <a:spLocks/>
            </p:cNvSpPr>
            <p:nvPr/>
          </p:nvSpPr>
          <p:spPr bwMode="auto">
            <a:xfrm>
              <a:off x="2057400" y="2209800"/>
              <a:ext cx="90805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Times New Roman" charset="0"/>
                  <a:sym typeface="Times New Roman" charset="0"/>
                </a:rPr>
                <a:t># of Blocks</a:t>
              </a:r>
            </a:p>
          </p:txBody>
        </p:sp>
        <p:sp>
          <p:nvSpPr>
            <p:cNvPr id="14" name="Rectangle 14"/>
            <p:cNvSpPr>
              <a:spLocks/>
            </p:cNvSpPr>
            <p:nvPr/>
          </p:nvSpPr>
          <p:spPr bwMode="auto">
            <a:xfrm>
              <a:off x="4792663" y="2209800"/>
              <a:ext cx="1343025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Times New Roman" charset="0"/>
                  <a:sym typeface="Times New Roman" charset="0"/>
                </a:rPr>
                <a:t>Preferred L1 Size</a:t>
              </a:r>
            </a:p>
          </p:txBody>
        </p:sp>
        <p:sp>
          <p:nvSpPr>
            <p:cNvPr id="15" name="Rectangle 15"/>
            <p:cNvSpPr>
              <a:spLocks/>
            </p:cNvSpPr>
            <p:nvPr/>
          </p:nvSpPr>
          <p:spPr bwMode="auto">
            <a:xfrm>
              <a:off x="3505200" y="2209800"/>
              <a:ext cx="1011238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Times New Roman" charset="0"/>
                  <a:sym typeface="Times New Roman" charset="0"/>
                </a:rPr>
                <a:t>Unroll factor</a:t>
              </a:r>
            </a:p>
          </p:txBody>
        </p:sp>
        <p:sp>
          <p:nvSpPr>
            <p:cNvPr id="16" name="Rectangle 16"/>
            <p:cNvSpPr>
              <a:spLocks/>
            </p:cNvSpPr>
            <p:nvPr/>
          </p:nvSpPr>
          <p:spPr bwMode="auto">
            <a:xfrm>
              <a:off x="6553200" y="2209800"/>
              <a:ext cx="671513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Times New Roman" charset="0"/>
                  <a:sym typeface="Times New Roman" charset="0"/>
                </a:rPr>
                <a:t>CFLAG</a:t>
              </a:r>
            </a:p>
          </p:txBody>
        </p:sp>
        <p:sp>
          <p:nvSpPr>
            <p:cNvPr id="17" name="Rectangle 17"/>
            <p:cNvSpPr>
              <a:spLocks/>
            </p:cNvSpPr>
            <p:nvPr/>
          </p:nvSpPr>
          <p:spPr bwMode="auto">
            <a:xfrm>
              <a:off x="7772400" y="2209800"/>
              <a:ext cx="1120775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Times New Roman" charset="0"/>
                  <a:sym typeface="Times New Roman" charset="0"/>
                </a:rPr>
                <a:t>Warps Per SM</a:t>
              </a:r>
            </a:p>
          </p:txBody>
        </p:sp>
        <p:sp>
          <p:nvSpPr>
            <p:cNvPr id="18" name="Rectangle 18"/>
            <p:cNvSpPr>
              <a:spLocks/>
            </p:cNvSpPr>
            <p:nvPr/>
          </p:nvSpPr>
          <p:spPr bwMode="auto">
            <a:xfrm rot="-5400000">
              <a:off x="-682625" y="3133725"/>
              <a:ext cx="174625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Times New Roman" charset="0"/>
                  <a:sym typeface="Times New Roman" charset="0"/>
                </a:rPr>
                <a:t>Kernel Execution Time</a:t>
              </a:r>
            </a:p>
          </p:txBody>
        </p:sp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4114800"/>
              <a:ext cx="8494712" cy="2238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0" name="Rectangle 19"/>
            <p:cNvSpPr>
              <a:spLocks/>
            </p:cNvSpPr>
            <p:nvPr/>
          </p:nvSpPr>
          <p:spPr bwMode="auto">
            <a:xfrm rot="16200000">
              <a:off x="-239253" y="4481425"/>
              <a:ext cx="101562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Times New Roman" charset="0"/>
                  <a:sym typeface="Times New Roman" charset="0"/>
                </a:rPr>
                <a:t>Kernel Execution 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Times New Roman" charset="0"/>
                  <a:sym typeface="Times New Roman" charset="0"/>
                </a:rPr>
                <a:t>Time (us)</a:t>
              </a:r>
            </a:p>
          </p:txBody>
        </p:sp>
        <p:sp>
          <p:nvSpPr>
            <p:cNvPr id="21" name="Rectangle 20"/>
            <p:cNvSpPr>
              <a:spLocks/>
            </p:cNvSpPr>
            <p:nvPr/>
          </p:nvSpPr>
          <p:spPr bwMode="auto">
            <a:xfrm rot="16200000">
              <a:off x="-214300" y="5496978"/>
              <a:ext cx="965722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Times New Roman" charset="0"/>
                  <a:sym typeface="Times New Roman" charset="0"/>
                </a:rPr>
                <a:t>GPU occupancy 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Times New Roman" charset="0"/>
                  <a:sym typeface="Times New Roman" charset="0"/>
                </a:rPr>
                <a:t>(warps)</a:t>
              </a: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Configuration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Speed </a:t>
            </a:r>
            <a:r>
              <a:rPr lang="en-US" dirty="0" err="1" smtClean="0"/>
              <a:t>autotuning</a:t>
            </a:r>
            <a:r>
              <a:rPr lang="en-US" dirty="0" smtClean="0"/>
              <a:t> search process by learning classifier to select an initial configuration.</a:t>
            </a:r>
          </a:p>
          <a:p>
            <a:r>
              <a:rPr lang="en-US" dirty="0" smtClean="0"/>
              <a:t>When starting out </a:t>
            </a:r>
            <a:r>
              <a:rPr lang="en-US" dirty="0" err="1" smtClean="0"/>
              <a:t>autotuning</a:t>
            </a:r>
            <a:r>
              <a:rPr lang="en-US" dirty="0" smtClean="0"/>
              <a:t> a new code:</a:t>
            </a:r>
          </a:p>
          <a:p>
            <a:pPr lvl="1"/>
            <a:r>
              <a:rPr lang="en-US" dirty="0" smtClean="0"/>
              <a:t>Use default initial configuration</a:t>
            </a:r>
          </a:p>
          <a:p>
            <a:pPr lvl="1"/>
            <a:r>
              <a:rPr lang="en-US" dirty="0" smtClean="0"/>
              <a:t>Capture performance data into </a:t>
            </a:r>
            <a:r>
              <a:rPr lang="en-US" dirty="0" err="1" smtClean="0"/>
              <a:t>TAUdb</a:t>
            </a:r>
            <a:endParaRPr lang="en-US" dirty="0" smtClean="0"/>
          </a:p>
          <a:p>
            <a:r>
              <a:rPr lang="en-US" dirty="0" smtClean="0"/>
              <a:t>Once sufficient data is collected:</a:t>
            </a:r>
          </a:p>
          <a:p>
            <a:pPr lvl="1"/>
            <a:r>
              <a:rPr lang="en-US" dirty="0" smtClean="0"/>
              <a:t>Generate classifier</a:t>
            </a:r>
          </a:p>
          <a:p>
            <a:r>
              <a:rPr lang="en-US" dirty="0" smtClean="0"/>
              <a:t>On subsequent </a:t>
            </a:r>
            <a:r>
              <a:rPr lang="en-US" dirty="0" err="1" smtClean="0"/>
              <a:t>autotuning</a:t>
            </a:r>
            <a:r>
              <a:rPr lang="en-US" dirty="0" smtClean="0"/>
              <a:t> runs:</a:t>
            </a:r>
          </a:p>
          <a:p>
            <a:pPr lvl="1"/>
            <a:r>
              <a:rPr lang="en-US" dirty="0" smtClean="0"/>
              <a:t>Use classifier to propose an initial configuration for search</a:t>
            </a:r>
          </a:p>
          <a:p>
            <a:r>
              <a:rPr lang="en-US" dirty="0" smtClean="0"/>
              <a:t>Could also implement a guided search</a:t>
            </a:r>
          </a:p>
          <a:p>
            <a:pPr lvl="1"/>
            <a:r>
              <a:rPr lang="en-US" dirty="0"/>
              <a:t>With the Active Harmony plugin interface, we could provide input beyond the first step of the </a:t>
            </a:r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83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Matrix multiplication kernel in C</a:t>
            </a:r>
          </a:p>
          <a:p>
            <a:r>
              <a:rPr lang="en-US" dirty="0" smtClean="0"/>
              <a:t>CUDA code generated using CUDA-</a:t>
            </a:r>
            <a:r>
              <a:rPr lang="en-US" dirty="0" err="1" smtClean="0"/>
              <a:t>CHiLL</a:t>
            </a:r>
            <a:endParaRPr lang="en-US" dirty="0" smtClean="0"/>
          </a:p>
          <a:p>
            <a:r>
              <a:rPr lang="en-US" dirty="0" smtClean="0"/>
              <a:t>Tuned on several different NVIDIA </a:t>
            </a:r>
            <a:r>
              <a:rPr lang="en-US" dirty="0" err="1" smtClean="0"/>
              <a:t>GPUs</a:t>
            </a:r>
            <a:endParaRPr lang="en-US" dirty="0" smtClean="0"/>
          </a:p>
          <a:p>
            <a:pPr lvl="1"/>
            <a:r>
              <a:rPr lang="en-US" dirty="0" smtClean="0"/>
              <a:t>S1070, C2050, C2070, GTX480</a:t>
            </a:r>
          </a:p>
          <a:p>
            <a:r>
              <a:rPr lang="en-US" dirty="0" smtClean="0"/>
              <a:t>Learn on data from</a:t>
            </a:r>
            <a:br>
              <a:rPr lang="en-US" dirty="0" smtClean="0"/>
            </a:br>
            <a:r>
              <a:rPr lang="en-US" dirty="0" smtClean="0"/>
              <a:t>three </a:t>
            </a:r>
            <a:r>
              <a:rPr lang="en-US" dirty="0" err="1" smtClean="0"/>
              <a:t>GPUs</a:t>
            </a:r>
            <a:r>
              <a:rPr lang="en-US" dirty="0" smtClean="0"/>
              <a:t>, test on</a:t>
            </a:r>
            <a:br>
              <a:rPr lang="en-US" dirty="0" smtClean="0"/>
            </a:br>
            <a:r>
              <a:rPr lang="en-US" dirty="0" smtClean="0"/>
              <a:t>remaining one</a:t>
            </a:r>
          </a:p>
          <a:p>
            <a:r>
              <a:rPr lang="en-US" dirty="0" smtClean="0"/>
              <a:t>Results in reduction</a:t>
            </a:r>
            <a:br>
              <a:rPr lang="en-US" dirty="0" smtClean="0"/>
            </a:br>
            <a:r>
              <a:rPr lang="en-US" dirty="0" smtClean="0"/>
              <a:t>in evaluations</a:t>
            </a:r>
            <a:br>
              <a:rPr lang="en-US" dirty="0" smtClean="0"/>
            </a:br>
            <a:r>
              <a:rPr lang="en-US" dirty="0" smtClean="0"/>
              <a:t>required to converge.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Initial Configuration Selection Example</a:t>
            </a:r>
            <a:endParaRPr lang="en-US" dirty="0"/>
          </a:p>
        </p:txBody>
      </p:sp>
      <p:pic>
        <p:nvPicPr>
          <p:cNvPr id="4" name="Picture 3" descr="Figure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13" y="3124200"/>
            <a:ext cx="5197287" cy="3200400"/>
          </a:xfrm>
          <a:prstGeom prst="rect">
            <a:avLst/>
          </a:prstGeom>
        </p:spPr>
      </p:pic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67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Trace Measurement (</a:t>
            </a:r>
            <a:r>
              <a:rPr lang="en-US" dirty="0" err="1" smtClean="0"/>
              <a:t>TAUebs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1508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Inspired by Barcelona Supercomputing Center (BSC</a:t>
            </a:r>
            <a:r>
              <a:rPr lang="en-US" dirty="0" smtClean="0"/>
              <a:t>) work</a:t>
            </a:r>
          </a:p>
          <a:p>
            <a:r>
              <a:rPr lang="en-US" dirty="0"/>
              <a:t>Combines TAU, </a:t>
            </a:r>
            <a:r>
              <a:rPr lang="en-US" dirty="0" err="1"/>
              <a:t>PerfSuite</a:t>
            </a:r>
            <a:r>
              <a:rPr lang="en-US" dirty="0"/>
              <a:t>, and </a:t>
            </a:r>
            <a:r>
              <a:rPr lang="en-US" dirty="0" err="1"/>
              <a:t>HPCToolkit</a:t>
            </a:r>
            <a:endParaRPr lang="en-US" dirty="0"/>
          </a:p>
          <a:p>
            <a:pPr lvl="1"/>
            <a:r>
              <a:rPr lang="en-US" dirty="0"/>
              <a:t>TAU for probe-based instrumentation and measurement</a:t>
            </a:r>
          </a:p>
          <a:p>
            <a:pPr lvl="1"/>
            <a:r>
              <a:rPr lang="en-US" dirty="0" err="1"/>
              <a:t>PerfSuite</a:t>
            </a:r>
            <a:r>
              <a:rPr lang="en-US" dirty="0"/>
              <a:t> technology for timer-based sampling</a:t>
            </a:r>
          </a:p>
          <a:p>
            <a:pPr lvl="1"/>
            <a:r>
              <a:rPr lang="en-US" dirty="0" err="1"/>
              <a:t>HPCToolkit</a:t>
            </a:r>
            <a:r>
              <a:rPr lang="en-US" dirty="0"/>
              <a:t> for call stack unwinding on fully-optimized codes</a:t>
            </a:r>
          </a:p>
          <a:p>
            <a:r>
              <a:rPr lang="en-US" dirty="0"/>
              <a:t>Foundation is TAU (PBM) with linked SBM capabilities</a:t>
            </a:r>
          </a:p>
          <a:p>
            <a:pPr lvl="1"/>
            <a:r>
              <a:rPr lang="en-US" dirty="0"/>
              <a:t>Synergy through "context" linking</a:t>
            </a:r>
          </a:p>
          <a:p>
            <a:pPr lvl="1"/>
            <a:r>
              <a:rPr lang="en-US" dirty="0"/>
              <a:t>Determination of dynamic offset from event start (BSC)</a:t>
            </a:r>
          </a:p>
          <a:p>
            <a:r>
              <a:rPr lang="en-US" dirty="0"/>
              <a:t>Tradeoff of degree of  instrumentation versus SBM type</a:t>
            </a:r>
          </a:p>
          <a:p>
            <a:pPr lvl="1"/>
            <a:r>
              <a:rPr lang="en-US" dirty="0"/>
              <a:t>Utilize SBM to observe fine-grained performance</a:t>
            </a:r>
          </a:p>
          <a:p>
            <a:pPr lvl="1"/>
            <a:r>
              <a:rPr lang="en-US" dirty="0"/>
              <a:t>Use SBM to sample performance not easily obtained</a:t>
            </a:r>
          </a:p>
          <a:p>
            <a:r>
              <a:rPr lang="en-US" dirty="0"/>
              <a:t>Augment PBM with SBM performance views </a:t>
            </a:r>
          </a:p>
        </p:txBody>
      </p:sp>
      <p:sp>
        <p:nvSpPr>
          <p:cNvPr id="5" name="5-Point Star 4"/>
          <p:cNvSpPr/>
          <p:nvPr/>
        </p:nvSpPr>
        <p:spPr bwMode="auto">
          <a:xfrm>
            <a:off x="8460508" y="4326731"/>
            <a:ext cx="321469" cy="321469"/>
          </a:xfrm>
          <a:prstGeom prst="star5">
            <a:avLst/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fld id="{F8E865A7-7678-F840-B2ED-A6879803B90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Extend </a:t>
            </a:r>
            <a:r>
              <a:rPr lang="en-US" dirty="0" err="1" smtClean="0"/>
              <a:t>Orio</a:t>
            </a:r>
            <a:r>
              <a:rPr lang="en-US" dirty="0" smtClean="0"/>
              <a:t> with support for </a:t>
            </a:r>
            <a:r>
              <a:rPr lang="en-US" dirty="0" err="1" smtClean="0"/>
              <a:t>OpenCL</a:t>
            </a:r>
            <a:r>
              <a:rPr lang="en-US" dirty="0" smtClean="0"/>
              <a:t> </a:t>
            </a:r>
            <a:r>
              <a:rPr lang="en-US" dirty="0" err="1" smtClean="0"/>
              <a:t>autotuning</a:t>
            </a:r>
            <a:r>
              <a:rPr lang="en-US" dirty="0" smtClean="0"/>
              <a:t> code generator (</a:t>
            </a:r>
            <a:r>
              <a:rPr lang="en-US" dirty="0" err="1" smtClean="0"/>
              <a:t>OrCL</a:t>
            </a:r>
            <a:r>
              <a:rPr lang="en-US" dirty="0"/>
              <a:t> </a:t>
            </a:r>
            <a:r>
              <a:rPr lang="en-US" dirty="0" smtClean="0"/>
              <a:t>transformation module)</a:t>
            </a:r>
          </a:p>
          <a:p>
            <a:pPr lvl="1"/>
            <a:r>
              <a:rPr lang="en-US" dirty="0" smtClean="0"/>
              <a:t>Enable </a:t>
            </a:r>
            <a:r>
              <a:rPr lang="en-US" dirty="0" err="1" smtClean="0"/>
              <a:t>autotuning</a:t>
            </a:r>
            <a:r>
              <a:rPr lang="en-US" dirty="0" smtClean="0"/>
              <a:t> across a broader set of architectures</a:t>
            </a:r>
          </a:p>
          <a:p>
            <a:pPr lvl="2"/>
            <a:r>
              <a:rPr lang="en-US" dirty="0" smtClean="0"/>
              <a:t>CPU</a:t>
            </a:r>
          </a:p>
          <a:p>
            <a:pPr lvl="2"/>
            <a:r>
              <a:rPr lang="en-US" dirty="0" smtClean="0"/>
              <a:t>GPU (NVIDIA, AMD)</a:t>
            </a:r>
          </a:p>
          <a:p>
            <a:pPr lvl="2"/>
            <a:r>
              <a:rPr lang="en-US" dirty="0" smtClean="0"/>
              <a:t>Xeon Phi</a:t>
            </a:r>
          </a:p>
          <a:p>
            <a:pPr lvl="1"/>
            <a:r>
              <a:rPr lang="en-US" dirty="0" smtClean="0"/>
              <a:t>Allows for comparison of different generated code</a:t>
            </a:r>
          </a:p>
          <a:p>
            <a:pPr lvl="2"/>
            <a:r>
              <a:rPr lang="en-US" dirty="0" smtClean="0"/>
              <a:t>CUDA versus </a:t>
            </a:r>
            <a:r>
              <a:rPr lang="en-US" dirty="0" err="1" smtClean="0"/>
              <a:t>OpenCL</a:t>
            </a:r>
            <a:endParaRPr lang="en-US" dirty="0" smtClean="0"/>
          </a:p>
          <a:p>
            <a:pPr lvl="1"/>
            <a:r>
              <a:rPr lang="en-US" dirty="0" smtClean="0"/>
              <a:t>More portable (not necessarily performance portable)</a:t>
            </a:r>
          </a:p>
          <a:p>
            <a:r>
              <a:rPr lang="en-US" dirty="0" smtClean="0"/>
              <a:t> Leverage more TAU integration to utilize hardware counter data in the optimization process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Multi-target </a:t>
            </a:r>
            <a:r>
              <a:rPr lang="en-US" dirty="0" err="1"/>
              <a:t>A</a:t>
            </a:r>
            <a:r>
              <a:rPr lang="en-US" dirty="0" err="1" smtClean="0"/>
              <a:t>utotuning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1181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TAU Integration in </a:t>
            </a:r>
            <a:r>
              <a:rPr lang="en-US" dirty="0" err="1" smtClean="0"/>
              <a:t>Orio</a:t>
            </a:r>
            <a:r>
              <a:rPr lang="en-US" dirty="0" smtClean="0"/>
              <a:t> for </a:t>
            </a:r>
            <a:r>
              <a:rPr lang="en-US" dirty="0" err="1" smtClean="0"/>
              <a:t>OpenCL</a:t>
            </a:r>
            <a:endParaRPr lang="en-US" dirty="0"/>
          </a:p>
        </p:txBody>
      </p:sp>
      <p:pic>
        <p:nvPicPr>
          <p:cNvPr id="9" name="Picture 8" descr="bla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8263"/>
            <a:ext cx="8534400" cy="53880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19400" y="1447800"/>
            <a:ext cx="773519" cy="40011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latin typeface="Times New Roman"/>
                <a:cs typeface="Times New Roman"/>
              </a:rPr>
              <a:t>OrCL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84805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Sections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performance_params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describing </a:t>
            </a:r>
            <a:r>
              <a:rPr lang="en-US" dirty="0"/>
              <a:t>the parameter values which make up the search space for </a:t>
            </a:r>
            <a:r>
              <a:rPr lang="en-US" dirty="0" err="1" smtClean="0"/>
              <a:t>autotuning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build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describes </a:t>
            </a:r>
            <a:r>
              <a:rPr lang="en-US" dirty="0"/>
              <a:t>how generated variants can be </a:t>
            </a:r>
            <a:r>
              <a:rPr lang="en-US" dirty="0" smtClean="0"/>
              <a:t>compiled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input_params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describes </a:t>
            </a:r>
            <a:r>
              <a:rPr lang="en-US" dirty="0"/>
              <a:t>properties of the inputs against which generated variants are </a:t>
            </a:r>
            <a:r>
              <a:rPr lang="en-US" dirty="0" smtClean="0"/>
              <a:t>tested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input_vars</a:t>
            </a:r>
            <a:r>
              <a:rPr lang="en-US" dirty="0" smtClean="0">
                <a:latin typeface="Courier New"/>
                <a:cs typeface="Courier New"/>
              </a:rPr>
              <a:t> section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specifies </a:t>
            </a:r>
            <a:r>
              <a:rPr lang="en-US" dirty="0"/>
              <a:t>the values of the </a:t>
            </a:r>
            <a:r>
              <a:rPr lang="en-US" dirty="0" smtClean="0"/>
              <a:t>inputs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performance_counter</a:t>
            </a:r>
            <a:r>
              <a:rPr lang="en-US" dirty="0">
                <a:latin typeface="Courier New"/>
                <a:cs typeface="Courier New"/>
              </a:rPr>
              <a:t>,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performance_test_code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describe </a:t>
            </a:r>
            <a:r>
              <a:rPr lang="en-US" dirty="0"/>
              <a:t>how performance measurements of the generated variants are to be </a:t>
            </a:r>
            <a:r>
              <a:rPr lang="en-US" dirty="0" smtClean="0"/>
              <a:t>made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Orio</a:t>
            </a:r>
            <a:r>
              <a:rPr lang="en-US" dirty="0" smtClean="0"/>
              <a:t> </a:t>
            </a:r>
            <a:r>
              <a:rPr lang="en-US" dirty="0" err="1" smtClean="0"/>
              <a:t>OpenCL</a:t>
            </a:r>
            <a:r>
              <a:rPr lang="en-US" dirty="0" smtClean="0"/>
              <a:t> Tuning Specifications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4619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</a:t>
            </a:r>
            <a:r>
              <a:rPr lang="en-US" dirty="0" smtClean="0"/>
              <a:t>akes </a:t>
            </a:r>
            <a:r>
              <a:rPr lang="en-US" dirty="0"/>
              <a:t>use of the parameter values described in the tuning specification </a:t>
            </a:r>
          </a:p>
          <a:p>
            <a:r>
              <a:rPr lang="en-US" i="1" dirty="0" err="1" smtClean="0"/>
              <a:t>workGroups</a:t>
            </a:r>
            <a:r>
              <a:rPr lang="en-US" i="1" dirty="0"/>
              <a:t> </a:t>
            </a:r>
            <a:r>
              <a:rPr lang="en-US" i="1" dirty="0" smtClean="0"/>
              <a:t>– </a:t>
            </a:r>
            <a:r>
              <a:rPr lang="en-US" dirty="0" smtClean="0"/>
              <a:t># of </a:t>
            </a:r>
            <a:r>
              <a:rPr lang="en-US" dirty="0" err="1"/>
              <a:t>OpenCL</a:t>
            </a:r>
            <a:r>
              <a:rPr lang="en-US" dirty="0"/>
              <a:t> work groups to </a:t>
            </a:r>
            <a:r>
              <a:rPr lang="en-US" dirty="0" smtClean="0"/>
              <a:t>use</a:t>
            </a:r>
          </a:p>
          <a:p>
            <a:pPr lvl="1"/>
            <a:r>
              <a:rPr lang="en-US" dirty="0" err="1" smtClean="0"/>
              <a:t>workGroups</a:t>
            </a:r>
            <a:r>
              <a:rPr lang="en-US" dirty="0" smtClean="0"/>
              <a:t> * </a:t>
            </a:r>
            <a:r>
              <a:rPr lang="en-US" i="1" dirty="0" err="1" smtClean="0"/>
              <a:t>workItemsPerGroup</a:t>
            </a:r>
            <a:r>
              <a:rPr lang="en-US" i="1" dirty="0" smtClean="0"/>
              <a:t> </a:t>
            </a:r>
            <a:r>
              <a:rPr lang="en-US" dirty="0" smtClean="0"/>
              <a:t>gives </a:t>
            </a:r>
            <a:r>
              <a:rPr lang="en-US" dirty="0"/>
              <a:t>the overall number of threads that make up a kernel invocation, the </a:t>
            </a:r>
            <a:r>
              <a:rPr lang="en-US" i="1" dirty="0"/>
              <a:t>global work </a:t>
            </a:r>
            <a:r>
              <a:rPr lang="en-US" i="1" dirty="0" smtClean="0"/>
              <a:t>size</a:t>
            </a:r>
            <a:endParaRPr lang="en-US" dirty="0" smtClean="0"/>
          </a:p>
          <a:p>
            <a:r>
              <a:rPr lang="en-US" i="1" dirty="0" err="1" smtClean="0"/>
              <a:t>workItemsPerGroup</a:t>
            </a:r>
            <a:r>
              <a:rPr lang="en-US" i="1" dirty="0" smtClean="0"/>
              <a:t> –</a:t>
            </a:r>
            <a:r>
              <a:rPr lang="en-US" i="1" dirty="0"/>
              <a:t> </a:t>
            </a:r>
            <a:r>
              <a:rPr lang="en-US" dirty="0" smtClean="0"/>
              <a:t># of </a:t>
            </a:r>
            <a:r>
              <a:rPr lang="en-US" dirty="0"/>
              <a:t>work items (threads) that make up each work </a:t>
            </a:r>
            <a:r>
              <a:rPr lang="en-US" dirty="0" smtClean="0"/>
              <a:t>group</a:t>
            </a:r>
            <a:endParaRPr lang="en-US" dirty="0"/>
          </a:p>
          <a:p>
            <a:pPr lvl="1"/>
            <a:r>
              <a:rPr lang="en-US" dirty="0" smtClean="0"/>
              <a:t>controls </a:t>
            </a:r>
            <a:r>
              <a:rPr lang="en-US" dirty="0"/>
              <a:t>the </a:t>
            </a:r>
            <a:r>
              <a:rPr lang="en-US" i="1" dirty="0"/>
              <a:t>local work </a:t>
            </a:r>
            <a:r>
              <a:rPr lang="en-US" i="1" dirty="0" smtClean="0"/>
              <a:t>size</a:t>
            </a:r>
            <a:endParaRPr lang="en-US" dirty="0"/>
          </a:p>
          <a:p>
            <a:pPr lvl="1"/>
            <a:r>
              <a:rPr lang="en-US" dirty="0"/>
              <a:t>e</a:t>
            </a:r>
            <a:r>
              <a:rPr lang="en-US" dirty="0" smtClean="0"/>
              <a:t>ach device </a:t>
            </a:r>
            <a:r>
              <a:rPr lang="en-US" dirty="0"/>
              <a:t>has a maximum number of work items per group, which can be queried on the </a:t>
            </a:r>
            <a:r>
              <a:rPr lang="en-US" dirty="0" smtClean="0"/>
              <a:t>host</a:t>
            </a:r>
            <a:endParaRPr lang="en-US" dirty="0"/>
          </a:p>
          <a:p>
            <a:r>
              <a:rPr lang="en-US" i="1" dirty="0" err="1" smtClean="0"/>
              <a:t>sizeHint</a:t>
            </a:r>
            <a:r>
              <a:rPr lang="en-US" i="1" dirty="0" smtClean="0"/>
              <a:t> – </a:t>
            </a:r>
            <a:r>
              <a:rPr lang="en-US" dirty="0" err="1" smtClean="0"/>
              <a:t>OpenCL</a:t>
            </a:r>
            <a:r>
              <a:rPr lang="en-US" dirty="0" smtClean="0"/>
              <a:t> </a:t>
            </a:r>
            <a:r>
              <a:rPr lang="en-US" dirty="0"/>
              <a:t>provides a pair of function </a:t>
            </a:r>
            <a:r>
              <a:rPr lang="en-US" dirty="0" smtClean="0"/>
              <a:t>attributes </a:t>
            </a:r>
            <a:r>
              <a:rPr lang="en-US" dirty="0"/>
              <a:t>which provide hints to the compiler about the expected local work </a:t>
            </a:r>
            <a:r>
              <a:rPr lang="en-US" dirty="0" smtClean="0"/>
              <a:t>size (</a:t>
            </a:r>
            <a:r>
              <a:rPr lang="en-US" i="1" dirty="0" err="1" smtClean="0"/>
              <a:t>work_group_size_hint</a:t>
            </a:r>
            <a:r>
              <a:rPr lang="en-US" dirty="0" smtClean="0"/>
              <a:t>, </a:t>
            </a:r>
            <a:r>
              <a:rPr lang="en-US" i="1" dirty="0" err="1" smtClean="0"/>
              <a:t>reqd_work_group_size</a:t>
            </a:r>
            <a:r>
              <a:rPr lang="en-US" i="1" dirty="0" smtClean="0"/>
              <a:t>)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Orio</a:t>
            </a:r>
            <a:r>
              <a:rPr lang="en-US" dirty="0" smtClean="0"/>
              <a:t> </a:t>
            </a:r>
            <a:r>
              <a:rPr lang="en-US" dirty="0" err="1" smtClean="0"/>
              <a:t>OpenCL</a:t>
            </a:r>
            <a:r>
              <a:rPr lang="en-US" dirty="0" smtClean="0"/>
              <a:t> Transformation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2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Other parameters:</a:t>
            </a:r>
          </a:p>
          <a:p>
            <a:pPr lvl="1"/>
            <a:r>
              <a:rPr lang="en-US" i="1" dirty="0" err="1" smtClean="0"/>
              <a:t>vecHint</a:t>
            </a:r>
            <a:endParaRPr lang="en-US" i="1" dirty="0" smtClean="0"/>
          </a:p>
          <a:p>
            <a:pPr lvl="1"/>
            <a:r>
              <a:rPr lang="en-US" i="1" dirty="0" err="1" smtClean="0"/>
              <a:t>cacheBlocks</a:t>
            </a:r>
            <a:endParaRPr lang="en-US" i="1" dirty="0"/>
          </a:p>
          <a:p>
            <a:pPr lvl="1"/>
            <a:r>
              <a:rPr lang="en-US" i="1" dirty="0" err="1" smtClean="0"/>
              <a:t>unrollInner</a:t>
            </a:r>
            <a:endParaRPr lang="en-US" i="1" dirty="0" smtClean="0"/>
          </a:p>
          <a:p>
            <a:pPr lvl="1"/>
            <a:r>
              <a:rPr lang="en-US" i="1" dirty="0" err="1" smtClean="0"/>
              <a:t>clFlags</a:t>
            </a:r>
            <a:endParaRPr lang="en-US" i="1" dirty="0" smtClean="0"/>
          </a:p>
          <a:p>
            <a:pPr lvl="1"/>
            <a:r>
              <a:rPr lang="en-US" i="1" dirty="0"/>
              <a:t>d</a:t>
            </a:r>
            <a:r>
              <a:rPr lang="en-US" i="1" dirty="0" smtClean="0"/>
              <a:t>evice</a:t>
            </a:r>
          </a:p>
          <a:p>
            <a:pPr lvl="1"/>
            <a:r>
              <a:rPr lang="en-US" i="1" dirty="0" smtClean="0"/>
              <a:t>Platform</a:t>
            </a:r>
          </a:p>
          <a:p>
            <a:r>
              <a:rPr lang="en-US" dirty="0" err="1" smtClean="0"/>
              <a:t>OrCL</a:t>
            </a:r>
            <a:r>
              <a:rPr lang="en-US" dirty="0" smtClean="0"/>
              <a:t> is able to utilize all of these parameters in the code transformation decision analysis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Orio</a:t>
            </a:r>
            <a:r>
              <a:rPr lang="en-US" dirty="0" smtClean="0"/>
              <a:t> </a:t>
            </a:r>
            <a:r>
              <a:rPr lang="en-US" dirty="0" err="1" smtClean="0"/>
              <a:t>OpenCL</a:t>
            </a:r>
            <a:r>
              <a:rPr lang="en-US" dirty="0" smtClean="0"/>
              <a:t> Transformation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8690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Series of </a:t>
            </a:r>
            <a:r>
              <a:rPr lang="en-US" dirty="0" err="1" smtClean="0"/>
              <a:t>autotuning</a:t>
            </a:r>
            <a:r>
              <a:rPr lang="en-US" dirty="0" smtClean="0"/>
              <a:t> experiments </a:t>
            </a:r>
            <a:r>
              <a:rPr lang="en-US" dirty="0"/>
              <a:t>on </a:t>
            </a:r>
            <a:r>
              <a:rPr lang="en-US" dirty="0" smtClean="0"/>
              <a:t>6 devices</a:t>
            </a:r>
          </a:p>
          <a:p>
            <a:pPr lvl="1"/>
            <a:r>
              <a:rPr lang="en-US" dirty="0" smtClean="0"/>
              <a:t>2 AMD </a:t>
            </a:r>
            <a:r>
              <a:rPr lang="en-US" dirty="0"/>
              <a:t>GPUs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3 NVIDIA GPUs</a:t>
            </a:r>
            <a:endParaRPr lang="en-US" dirty="0"/>
          </a:p>
          <a:p>
            <a:pPr lvl="1"/>
            <a:r>
              <a:rPr lang="en-US" dirty="0" smtClean="0"/>
              <a:t>Intel </a:t>
            </a:r>
            <a:r>
              <a:rPr lang="en-US" dirty="0"/>
              <a:t>Xeon </a:t>
            </a:r>
            <a:r>
              <a:rPr lang="en-US" dirty="0" smtClean="0"/>
              <a:t>Phi</a:t>
            </a:r>
          </a:p>
          <a:p>
            <a:r>
              <a:rPr lang="en-US" dirty="0"/>
              <a:t>V</a:t>
            </a:r>
            <a:r>
              <a:rPr lang="en-US" dirty="0" smtClean="0"/>
              <a:t>erify </a:t>
            </a:r>
            <a:r>
              <a:rPr lang="en-US" dirty="0" err="1" smtClean="0"/>
              <a:t>OpenCL</a:t>
            </a:r>
            <a:r>
              <a:rPr lang="en-US" dirty="0" smtClean="0"/>
              <a:t> </a:t>
            </a:r>
            <a:r>
              <a:rPr lang="en-US" dirty="0"/>
              <a:t>code generator </a:t>
            </a:r>
            <a:r>
              <a:rPr lang="en-US" dirty="0" smtClean="0"/>
              <a:t>on BLAS </a:t>
            </a:r>
            <a:r>
              <a:rPr lang="en-US" dirty="0"/>
              <a:t>kernels previously used with the </a:t>
            </a:r>
            <a:r>
              <a:rPr lang="en-US" dirty="0" err="1"/>
              <a:t>OrCUDA</a:t>
            </a:r>
            <a:r>
              <a:rPr lang="en-US" dirty="0"/>
              <a:t> code </a:t>
            </a:r>
            <a:r>
              <a:rPr lang="en-US" dirty="0" smtClean="0"/>
              <a:t>generator</a:t>
            </a:r>
          </a:p>
          <a:p>
            <a:r>
              <a:rPr lang="en-US" dirty="0" err="1"/>
              <a:t>A</a:t>
            </a:r>
            <a:r>
              <a:rPr lang="en-US" dirty="0" err="1" smtClean="0"/>
              <a:t>utotuned</a:t>
            </a:r>
            <a:r>
              <a:rPr lang="en-US" dirty="0" smtClean="0"/>
              <a:t> a </a:t>
            </a:r>
            <a:r>
              <a:rPr lang="en-US" dirty="0"/>
              <a:t>subset </a:t>
            </a:r>
            <a:r>
              <a:rPr lang="en-US" dirty="0" smtClean="0"/>
              <a:t>of kernels </a:t>
            </a:r>
            <a:r>
              <a:rPr lang="en-US" dirty="0"/>
              <a:t>that typically consume a significant portion of the solution time of Newton-</a:t>
            </a:r>
            <a:r>
              <a:rPr lang="en-US" dirty="0" err="1"/>
              <a:t>Krylov</a:t>
            </a:r>
            <a:r>
              <a:rPr lang="en-US" dirty="0"/>
              <a:t> nonlinear </a:t>
            </a:r>
            <a:r>
              <a:rPr lang="en-US" dirty="0" smtClean="0"/>
              <a:t>solvers</a:t>
            </a:r>
          </a:p>
          <a:p>
            <a:r>
              <a:rPr lang="en-US" dirty="0"/>
              <a:t>A</a:t>
            </a:r>
            <a:r>
              <a:rPr lang="en-US" dirty="0" smtClean="0"/>
              <a:t>lso </a:t>
            </a:r>
            <a:r>
              <a:rPr lang="en-US" dirty="0" err="1"/>
              <a:t>autotuned</a:t>
            </a:r>
            <a:r>
              <a:rPr lang="en-US" dirty="0"/>
              <a:t> the function and </a:t>
            </a:r>
            <a:r>
              <a:rPr lang="en-US" dirty="0" err="1"/>
              <a:t>Jacobian</a:t>
            </a:r>
            <a:r>
              <a:rPr lang="en-US" dirty="0"/>
              <a:t> computations of a </a:t>
            </a:r>
            <a:r>
              <a:rPr lang="en-US" dirty="0" err="1"/>
              <a:t>PETSc</a:t>
            </a:r>
            <a:r>
              <a:rPr lang="en-US" dirty="0"/>
              <a:t>-</a:t>
            </a:r>
            <a:r>
              <a:rPr lang="en-US" dirty="0" smtClean="0"/>
              <a:t>based </a:t>
            </a:r>
            <a:r>
              <a:rPr lang="en-US" dirty="0"/>
              <a:t>application solving a 3-D solid fuel ignition (SFI) </a:t>
            </a:r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Relies on the vectors kernels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395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Kernel Specifications</a:t>
            </a:r>
            <a:endParaRPr lang="en-US" dirty="0"/>
          </a:p>
        </p:txBody>
      </p:sp>
      <p:pic>
        <p:nvPicPr>
          <p:cNvPr id="6" name="Picture 5" descr="bla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3956"/>
            <a:ext cx="9144000" cy="270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73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Performance</a:t>
            </a:r>
            <a:endParaRPr lang="en-US" dirty="0"/>
          </a:p>
        </p:txBody>
      </p:sp>
      <p:pic>
        <p:nvPicPr>
          <p:cNvPr id="5" name="Picture 4" descr="bla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27266"/>
            <a:ext cx="7391400" cy="47115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0" y="5791200"/>
            <a:ext cx="3451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Normalized by </a:t>
            </a:r>
            <a:r>
              <a:rPr lang="en-US" sz="2000" dirty="0" err="1" smtClean="0">
                <a:latin typeface="Times New Roman"/>
                <a:cs typeface="Times New Roman"/>
              </a:rPr>
              <a:t>ViennaCL</a:t>
            </a:r>
            <a:r>
              <a:rPr lang="en-US" sz="2000" dirty="0" smtClean="0">
                <a:latin typeface="Times New Roman"/>
                <a:cs typeface="Times New Roman"/>
              </a:rPr>
              <a:t> times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6261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Tuning Platforms and </a:t>
            </a:r>
            <a:r>
              <a:rPr lang="en-US" dirty="0" err="1" smtClean="0"/>
              <a:t>Autotuned</a:t>
            </a:r>
            <a:r>
              <a:rPr lang="en-US" dirty="0" smtClean="0"/>
              <a:t> Parameters</a:t>
            </a:r>
            <a:endParaRPr lang="en-US" dirty="0"/>
          </a:p>
        </p:txBody>
      </p:sp>
      <p:pic>
        <p:nvPicPr>
          <p:cNvPr id="5" name="Picture 4" descr="blah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1999030"/>
          </a:xfrm>
          <a:prstGeom prst="rect">
            <a:avLst/>
          </a:prstGeom>
        </p:spPr>
      </p:pic>
      <p:pic>
        <p:nvPicPr>
          <p:cNvPr id="6" name="Picture 5" descr="blah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800"/>
            <a:ext cx="9144000" cy="33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90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Autotuned</a:t>
            </a:r>
            <a:r>
              <a:rPr lang="en-US" dirty="0" smtClean="0"/>
              <a:t> Performance of Evaluated Variants</a:t>
            </a:r>
            <a:endParaRPr lang="en-US" dirty="0"/>
          </a:p>
        </p:txBody>
      </p:sp>
      <p:pic>
        <p:nvPicPr>
          <p:cNvPr id="5" name="Picture 4" descr="blah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38200"/>
            <a:ext cx="8610600" cy="54084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19013" y="3276600"/>
            <a:ext cx="257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Times New Roman"/>
                <a:cs typeface="Times New Roman"/>
              </a:rPr>
              <a:t>FormFunction</a:t>
            </a:r>
            <a:r>
              <a:rPr lang="en-US" sz="2400" dirty="0" smtClean="0">
                <a:latin typeface="Times New Roman"/>
                <a:cs typeface="Times New Roman"/>
              </a:rPr>
              <a:t> (FF)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985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Notion of Context in TAUebs</a:t>
            </a:r>
          </a:p>
        </p:txBody>
      </p:sp>
      <p:sp>
        <p:nvSpPr>
          <p:cNvPr id="22532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SBM methods capture context on interrupts (traps)</a:t>
            </a:r>
          </a:p>
          <a:p>
            <a:pPr lvl="1"/>
            <a:r>
              <a:rPr lang="en-US"/>
              <a:t>Program counter (PC) and possibly PC call path</a:t>
            </a:r>
          </a:p>
          <a:p>
            <a:pPr lvl="2"/>
            <a:r>
              <a:rPr lang="en-US"/>
              <a:t>walk the call stack to see all active </a:t>
            </a:r>
            <a:r>
              <a:rPr lang="en-US" i="1"/>
              <a:t>routines</a:t>
            </a:r>
            <a:endParaRPr lang="en-US"/>
          </a:p>
          <a:p>
            <a:pPr lvl="1"/>
            <a:r>
              <a:rPr lang="en-US"/>
              <a:t>Performance data and other state information</a:t>
            </a:r>
          </a:p>
          <a:p>
            <a:pPr lvl="1"/>
            <a:r>
              <a:rPr lang="en-US"/>
              <a:t>Together it gives the sample context (</a:t>
            </a:r>
            <a:r>
              <a:rPr lang="en-US" i="1"/>
              <a:t>PC context</a:t>
            </a:r>
            <a:r>
              <a:rPr lang="en-US"/>
              <a:t>)</a:t>
            </a:r>
          </a:p>
          <a:p>
            <a:r>
              <a:rPr lang="en-US"/>
              <a:t>PBM methods also have context</a:t>
            </a:r>
          </a:p>
          <a:p>
            <a:pPr lvl="1"/>
            <a:r>
              <a:rPr lang="en-US"/>
              <a:t>Current event and possibly a TAU event path</a:t>
            </a:r>
          </a:p>
          <a:p>
            <a:pPr lvl="2"/>
            <a:r>
              <a:rPr lang="en-US"/>
              <a:t>any instrumented </a:t>
            </a:r>
            <a:r>
              <a:rPr lang="en-US" i="1"/>
              <a:t>event </a:t>
            </a:r>
            <a:r>
              <a:rPr lang="en-US"/>
              <a:t>(routine or user-defined)</a:t>
            </a:r>
          </a:p>
          <a:p>
            <a:pPr lvl="2"/>
            <a:r>
              <a:rPr lang="en-US"/>
              <a:t>walk the event stack to see all active events (TAU event path)</a:t>
            </a:r>
          </a:p>
          <a:p>
            <a:pPr lvl="1"/>
            <a:r>
              <a:rPr lang="en-US"/>
              <a:t>Performance data and other state information</a:t>
            </a:r>
          </a:p>
          <a:p>
            <a:pPr lvl="1"/>
            <a:r>
              <a:rPr lang="en-US"/>
              <a:t>Together it forms the event context (</a:t>
            </a:r>
            <a:r>
              <a:rPr lang="en-US" i="1"/>
              <a:t>TAU context</a:t>
            </a:r>
            <a:r>
              <a:rPr lang="en-US"/>
              <a:t>)</a:t>
            </a:r>
          </a:p>
          <a:p>
            <a:pPr lvl="1"/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fld id="{F8E865A7-7678-F840-B2ED-A6879803B906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Parallel Performance Tools: A Short Course, Beihang University, December 2-4, 2013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Autotuned</a:t>
            </a:r>
            <a:r>
              <a:rPr lang="en-US" dirty="0" smtClean="0"/>
              <a:t> Performance of Evaluated Variants</a:t>
            </a:r>
            <a:endParaRPr lang="en-US" dirty="0"/>
          </a:p>
        </p:txBody>
      </p:sp>
      <p:pic>
        <p:nvPicPr>
          <p:cNvPr id="8" name="Picture 7" descr="blah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8610600" cy="53050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5200" y="3352800"/>
            <a:ext cx="2501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Times New Roman"/>
                <a:cs typeface="Times New Roman"/>
              </a:rPr>
              <a:t>FormJacobian</a:t>
            </a:r>
            <a:r>
              <a:rPr lang="en-US" sz="2400" dirty="0" smtClean="0">
                <a:latin typeface="Times New Roman"/>
                <a:cs typeface="Times New Roman"/>
              </a:rPr>
              <a:t> (FJ)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8503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Autotuning</a:t>
            </a:r>
            <a:r>
              <a:rPr lang="en-US" dirty="0" smtClean="0"/>
              <a:t> Factors</a:t>
            </a:r>
            <a:endParaRPr lang="en-US" dirty="0"/>
          </a:p>
        </p:txBody>
      </p:sp>
      <p:pic>
        <p:nvPicPr>
          <p:cNvPr id="5" name="Picture 4" descr="factor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38200"/>
            <a:ext cx="8991600" cy="541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509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Apply the autotuning methodology to autotuning to improve the search process.</a:t>
            </a:r>
          </a:p>
          <a:p>
            <a:r>
              <a:rPr lang="en-US" smtClean="0"/>
              <a:t>Use different search algorithms (or search parameters) and capture performance data and metadata as above</a:t>
            </a:r>
          </a:p>
          <a:p>
            <a:pPr lvl="1"/>
            <a:r>
              <a:rPr lang="en-US" smtClean="0"/>
              <a:t>Also capture static code properties</a:t>
            </a:r>
          </a:p>
          <a:p>
            <a:r>
              <a:rPr lang="en-US" smtClean="0"/>
              <a:t>Learn a classifier to predict which search algorithm to use, using as features</a:t>
            </a:r>
          </a:p>
          <a:p>
            <a:pPr lvl="1"/>
            <a:r>
              <a:rPr lang="en-US" smtClean="0"/>
              <a:t>Properties of code</a:t>
            </a:r>
          </a:p>
          <a:p>
            <a:pPr lvl="1"/>
            <a:r>
              <a:rPr lang="en-US" smtClean="0"/>
              <a:t>Properties of input data</a:t>
            </a:r>
          </a:p>
          <a:p>
            <a:pPr lvl="1"/>
            <a:r>
              <a:rPr lang="en-US" smtClean="0"/>
              <a:t>Properties of execution environment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Autotuning Autotuning</a:t>
            </a:r>
            <a:endParaRPr lang="en-US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pPr>
              <a:defRPr/>
            </a:pPr>
            <a:fld id="{F8E865A7-7678-F840-B2ED-A6879803B906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26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 Merging</a:t>
            </a:r>
          </a:p>
        </p:txBody>
      </p:sp>
      <p:sp>
        <p:nvSpPr>
          <p:cNvPr id="2355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Get more information if can merge contexts</a:t>
            </a:r>
          </a:p>
          <a:p>
            <a:r>
              <a:rPr lang="en-US" dirty="0"/>
              <a:t>At interrupt, SBM can</a:t>
            </a:r>
            <a:r>
              <a:rPr lang="en-US" dirty="0" smtClean="0"/>
              <a:t> “reach over” </a:t>
            </a:r>
            <a:r>
              <a:rPr lang="en-US" dirty="0"/>
              <a:t>into PBM</a:t>
            </a:r>
          </a:p>
          <a:p>
            <a:pPr lvl="1"/>
            <a:r>
              <a:rPr lang="en-US" dirty="0"/>
              <a:t>Current TAU context contains event state</a:t>
            </a:r>
          </a:p>
          <a:p>
            <a:pPr lvl="1"/>
            <a:r>
              <a:rPr lang="en-US" dirty="0"/>
              <a:t>PC context can be qualified with TAU context</a:t>
            </a:r>
          </a:p>
          <a:p>
            <a:pPr lvl="2"/>
            <a:r>
              <a:rPr lang="en-US" dirty="0"/>
              <a:t>think about "sampling" TAU context and save with PC context</a:t>
            </a:r>
          </a:p>
          <a:p>
            <a:r>
              <a:rPr lang="en-US" dirty="0"/>
              <a:t>There may be overlap in PC call path and TAU event path</a:t>
            </a:r>
          </a:p>
          <a:p>
            <a:pPr lvl="1"/>
            <a:r>
              <a:rPr lang="en-US" dirty="0"/>
              <a:t>Offers opportunity to optimize retention of context information</a:t>
            </a:r>
          </a:p>
          <a:p>
            <a:pPr lvl="1"/>
            <a:r>
              <a:rPr lang="en-US" dirty="0"/>
              <a:t>Need to figure out how to resolve overlap</a:t>
            </a:r>
          </a:p>
          <a:p>
            <a:pPr lvl="1"/>
            <a:r>
              <a:rPr lang="en-US" dirty="0"/>
              <a:t>Alternative 1: store both</a:t>
            </a:r>
          </a:p>
          <a:p>
            <a:pPr lvl="2"/>
            <a:r>
              <a:rPr lang="en-US" dirty="0"/>
              <a:t>problems: handle C++ name mangling, non-routines not handled</a:t>
            </a:r>
          </a:p>
          <a:p>
            <a:pPr lvl="1"/>
            <a:r>
              <a:rPr lang="en-US" dirty="0"/>
              <a:t>Alternative 2: walk PC call stack to event at top of event stack</a:t>
            </a:r>
          </a:p>
          <a:p>
            <a:pPr lvl="2"/>
            <a:r>
              <a:rPr lang="en-US" dirty="0"/>
              <a:t>problem: need to make efficient at runtime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fld id="{F8E865A7-7678-F840-B2ED-A6879803B90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TAU Event Stack and PC Callstack 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585020" y="3714263"/>
            <a:ext cx="1755800" cy="37281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91" tIns="32146" rIns="64291" bIns="32146"/>
          <a:lstStyle/>
          <a:p>
            <a:pPr algn="ctr">
              <a:defRPr/>
            </a:pPr>
            <a:r>
              <a:rPr lang="en-US" dirty="0"/>
              <a:t>Bar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81671" y="3339216"/>
            <a:ext cx="1759148" cy="37281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91" tIns="32146" rIns="64291" bIns="32146"/>
          <a:lstStyle/>
          <a:p>
            <a:pPr algn="ctr">
              <a:defRPr/>
            </a:pPr>
            <a:r>
              <a:rPr lang="en-US" dirty="0"/>
              <a:t>Loop1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572742" y="4092658"/>
            <a:ext cx="1768078" cy="37169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91" tIns="32146" rIns="64291" bIns="32146"/>
          <a:lstStyle/>
          <a:p>
            <a:pPr algn="ctr">
              <a:defRPr/>
            </a:pPr>
            <a:r>
              <a:rPr lang="en-US" dirty="0" err="1"/>
              <a:t>Foo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1572742" y="4464356"/>
            <a:ext cx="1768078" cy="37281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91" tIns="32146" rIns="64291" bIns="32146"/>
          <a:lstStyle/>
          <a:p>
            <a:pPr algn="ctr">
              <a:defRPr/>
            </a:pPr>
            <a:r>
              <a:rPr lang="en-US" dirty="0"/>
              <a:t>Main</a:t>
            </a:r>
          </a:p>
        </p:txBody>
      </p:sp>
      <p:cxnSp>
        <p:nvCxnSpPr>
          <p:cNvPr id="24584" name="Straight Connector 10"/>
          <p:cNvCxnSpPr>
            <a:cxnSpLocks noChangeShapeType="1"/>
          </p:cNvCxnSpPr>
          <p:nvPr/>
        </p:nvCxnSpPr>
        <p:spPr bwMode="auto">
          <a:xfrm rot="5400000">
            <a:off x="420812" y="3687474"/>
            <a:ext cx="2303859" cy="223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24585" name="Straight Connector 11"/>
          <p:cNvCxnSpPr>
            <a:cxnSpLocks noChangeShapeType="1"/>
          </p:cNvCxnSpPr>
          <p:nvPr/>
        </p:nvCxnSpPr>
        <p:spPr bwMode="auto">
          <a:xfrm rot="5400000">
            <a:off x="2188332" y="3686914"/>
            <a:ext cx="2303859" cy="111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</p:cxnSp>
      <p:sp>
        <p:nvSpPr>
          <p:cNvPr id="13" name="Rectangle 12"/>
          <p:cNvSpPr/>
          <p:nvPr/>
        </p:nvSpPr>
        <p:spPr bwMode="auto">
          <a:xfrm>
            <a:off x="5281910" y="3714263"/>
            <a:ext cx="1755800" cy="37281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91" tIns="32146" rIns="64291" bIns="32146"/>
          <a:lstStyle/>
          <a:p>
            <a:pPr algn="ctr">
              <a:defRPr/>
            </a:pPr>
            <a:r>
              <a:rPr lang="en-US" dirty="0" err="1"/>
              <a:t>Foo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5278562" y="3339216"/>
            <a:ext cx="1759148" cy="37281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91" tIns="32146" rIns="64291" bIns="32146"/>
          <a:lstStyle/>
          <a:p>
            <a:pPr algn="ctr">
              <a:defRPr/>
            </a:pPr>
            <a:r>
              <a:rPr lang="en-US" dirty="0"/>
              <a:t>B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269632" y="4092658"/>
            <a:ext cx="1768078" cy="37169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91" tIns="32146" rIns="64291" bIns="32146"/>
          <a:lstStyle/>
          <a:p>
            <a:pPr algn="ctr">
              <a:defRPr/>
            </a:pPr>
            <a:r>
              <a:rPr lang="en-US" dirty="0"/>
              <a:t>A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269632" y="4464356"/>
            <a:ext cx="1768078" cy="37281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91" tIns="32146" rIns="64291" bIns="32146"/>
          <a:lstStyle/>
          <a:p>
            <a:pPr algn="ctr">
              <a:defRPr/>
            </a:pPr>
            <a:r>
              <a:rPr lang="en-US" dirty="0"/>
              <a:t>Main</a:t>
            </a:r>
          </a:p>
        </p:txBody>
      </p:sp>
      <p:cxnSp>
        <p:nvCxnSpPr>
          <p:cNvPr id="24590" name="Straight Connector 16"/>
          <p:cNvCxnSpPr>
            <a:cxnSpLocks noChangeShapeType="1"/>
          </p:cNvCxnSpPr>
          <p:nvPr/>
        </p:nvCxnSpPr>
        <p:spPr bwMode="auto">
          <a:xfrm rot="5400000">
            <a:off x="3580805" y="3151691"/>
            <a:ext cx="3376538" cy="111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24591" name="Straight Connector 17"/>
          <p:cNvCxnSpPr>
            <a:cxnSpLocks noChangeShapeType="1"/>
          </p:cNvCxnSpPr>
          <p:nvPr/>
        </p:nvCxnSpPr>
        <p:spPr bwMode="auto">
          <a:xfrm rot="5400000">
            <a:off x="5349441" y="3151133"/>
            <a:ext cx="3375422" cy="111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</p:cxnSp>
      <p:sp>
        <p:nvSpPr>
          <p:cNvPr id="21" name="Rectangle 20"/>
          <p:cNvSpPr/>
          <p:nvPr/>
        </p:nvSpPr>
        <p:spPr bwMode="auto">
          <a:xfrm>
            <a:off x="5272981" y="2967518"/>
            <a:ext cx="1755800" cy="37169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91" tIns="32146" rIns="64291" bIns="32146"/>
          <a:lstStyle/>
          <a:p>
            <a:pPr algn="ctr">
              <a:defRPr/>
            </a:pPr>
            <a:r>
              <a:rPr lang="en-US"/>
              <a:t>Bar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268516" y="2592471"/>
            <a:ext cx="1760265" cy="37169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91" tIns="32146" rIns="64291" bIns="32146"/>
          <a:lstStyle/>
          <a:p>
            <a:pPr algn="ctr">
              <a:defRPr/>
            </a:pPr>
            <a:r>
              <a:rPr lang="en-US" dirty="0"/>
              <a:t>C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5269632" y="2217424"/>
            <a:ext cx="1759148" cy="37169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91" tIns="32146" rIns="64291" bIns="32146"/>
          <a:lstStyle/>
          <a:p>
            <a:pPr algn="ctr">
              <a:defRPr/>
            </a:pPr>
            <a:r>
              <a:rPr lang="en-US" dirty="0"/>
              <a:t>D</a:t>
            </a:r>
          </a:p>
        </p:txBody>
      </p:sp>
      <p:sp>
        <p:nvSpPr>
          <p:cNvPr id="24595" name="TextBox 23"/>
          <p:cNvSpPr txBox="1">
            <a:spLocks noChangeArrowheads="1"/>
          </p:cNvSpPr>
          <p:nvPr/>
        </p:nvSpPr>
        <p:spPr bwMode="auto">
          <a:xfrm>
            <a:off x="2052713" y="2038830"/>
            <a:ext cx="805904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  <a:spAutoFit/>
          </a:bodyPr>
          <a:lstStyle/>
          <a:p>
            <a:r>
              <a:rPr lang="en-US" sz="4200" b="1" dirty="0"/>
              <a:t>. . .</a:t>
            </a:r>
          </a:p>
        </p:txBody>
      </p:sp>
      <p:sp>
        <p:nvSpPr>
          <p:cNvPr id="24596" name="TextBox 24"/>
          <p:cNvSpPr txBox="1">
            <a:spLocks noChangeArrowheads="1"/>
          </p:cNvSpPr>
          <p:nvPr/>
        </p:nvSpPr>
        <p:spPr bwMode="auto">
          <a:xfrm>
            <a:off x="5749603" y="1303246"/>
            <a:ext cx="805904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  <a:spAutoFit/>
          </a:bodyPr>
          <a:lstStyle/>
          <a:p>
            <a:r>
              <a:rPr lang="en-US" sz="4200" b="1" dirty="0"/>
              <a:t>. . .</a:t>
            </a:r>
          </a:p>
        </p:txBody>
      </p:sp>
      <p:cxnSp>
        <p:nvCxnSpPr>
          <p:cNvPr id="24597" name="Straight Arrow Connector 27"/>
          <p:cNvCxnSpPr>
            <a:cxnSpLocks noChangeShapeType="1"/>
            <a:stCxn id="6" idx="3"/>
            <a:endCxn id="21" idx="1"/>
          </p:cNvCxnSpPr>
          <p:nvPr/>
        </p:nvCxnSpPr>
        <p:spPr bwMode="auto">
          <a:xfrm flipV="1">
            <a:off x="3340820" y="3152809"/>
            <a:ext cx="1932161" cy="747861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</p:cxnSp>
      <p:cxnSp>
        <p:nvCxnSpPr>
          <p:cNvPr id="24598" name="Straight Arrow Connector 29"/>
          <p:cNvCxnSpPr>
            <a:cxnSpLocks noChangeShapeType="1"/>
            <a:stCxn id="8" idx="3"/>
            <a:endCxn id="13" idx="1"/>
          </p:cNvCxnSpPr>
          <p:nvPr/>
        </p:nvCxnSpPr>
        <p:spPr bwMode="auto">
          <a:xfrm flipV="1">
            <a:off x="3340820" y="3900670"/>
            <a:ext cx="1941090" cy="377279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</p:cxnSp>
      <p:cxnSp>
        <p:nvCxnSpPr>
          <p:cNvPr id="24599" name="Straight Arrow Connector 31"/>
          <p:cNvCxnSpPr>
            <a:cxnSpLocks noChangeShapeType="1"/>
            <a:stCxn id="9" idx="3"/>
            <a:endCxn id="16" idx="1"/>
          </p:cNvCxnSpPr>
          <p:nvPr/>
        </p:nvCxnSpPr>
        <p:spPr bwMode="auto">
          <a:xfrm>
            <a:off x="3340819" y="4650764"/>
            <a:ext cx="1928813" cy="1116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</p:cxnSp>
      <p:sp>
        <p:nvSpPr>
          <p:cNvPr id="24600" name="TextBox 32"/>
          <p:cNvSpPr txBox="1">
            <a:spLocks noChangeArrowheads="1"/>
          </p:cNvSpPr>
          <p:nvPr/>
        </p:nvSpPr>
        <p:spPr bwMode="auto">
          <a:xfrm>
            <a:off x="1871506" y="5161988"/>
            <a:ext cx="1221896" cy="618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TAU</a:t>
            </a:r>
            <a:br>
              <a:rPr lang="en-US" b="1"/>
            </a:br>
            <a:r>
              <a:rPr lang="en-US" b="1"/>
              <a:t>Event Stack</a:t>
            </a:r>
          </a:p>
        </p:txBody>
      </p:sp>
      <p:sp>
        <p:nvSpPr>
          <p:cNvPr id="24601" name="TextBox 33"/>
          <p:cNvSpPr txBox="1">
            <a:spLocks noChangeArrowheads="1"/>
          </p:cNvSpPr>
          <p:nvPr/>
        </p:nvSpPr>
        <p:spPr bwMode="auto">
          <a:xfrm>
            <a:off x="5659466" y="5161988"/>
            <a:ext cx="1039755" cy="618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PC</a:t>
            </a:r>
            <a:br>
              <a:rPr lang="en-US" b="1"/>
            </a:br>
            <a:r>
              <a:rPr lang="en-US" b="1"/>
              <a:t>Call Stack</a:t>
            </a:r>
          </a:p>
        </p:txBody>
      </p:sp>
      <p:sp>
        <p:nvSpPr>
          <p:cNvPr id="24602" name="TextBox 25"/>
          <p:cNvSpPr txBox="1">
            <a:spLocks noChangeArrowheads="1"/>
          </p:cNvSpPr>
          <p:nvPr/>
        </p:nvSpPr>
        <p:spPr bwMode="auto">
          <a:xfrm>
            <a:off x="806891" y="6000750"/>
            <a:ext cx="3374566" cy="341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Loop1 and Loop2 are not routines!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571625" y="2965285"/>
            <a:ext cx="1759148" cy="37281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91" tIns="32146" rIns="64291" bIns="32146"/>
          <a:lstStyle/>
          <a:p>
            <a:pPr algn="ctr">
              <a:defRPr/>
            </a:pPr>
            <a:r>
              <a:rPr lang="en-US"/>
              <a:t>Loop2</a:t>
            </a:r>
          </a:p>
        </p:txBody>
      </p:sp>
      <p:sp>
        <p:nvSpPr>
          <p:cNvPr id="24604" name="Rectangle 33"/>
          <p:cNvSpPr>
            <a:spLocks noChangeArrowheads="1"/>
          </p:cNvSpPr>
          <p:nvPr/>
        </p:nvSpPr>
        <p:spPr bwMode="auto">
          <a:xfrm>
            <a:off x="3071812" y="3003236"/>
            <a:ext cx="214313" cy="107156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05" name="Rectangle 34"/>
          <p:cNvSpPr>
            <a:spLocks noChangeArrowheads="1"/>
          </p:cNvSpPr>
          <p:nvPr/>
        </p:nvSpPr>
        <p:spPr bwMode="auto">
          <a:xfrm>
            <a:off x="3071812" y="3378283"/>
            <a:ext cx="214313" cy="107156"/>
          </a:xfrm>
          <a:prstGeom prst="rect">
            <a:avLst/>
          </a:prstGeom>
          <a:solidFill>
            <a:srgbClr val="CCFFCC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06" name="Rectangle 35"/>
          <p:cNvSpPr>
            <a:spLocks noChangeArrowheads="1"/>
          </p:cNvSpPr>
          <p:nvPr/>
        </p:nvSpPr>
        <p:spPr bwMode="auto">
          <a:xfrm>
            <a:off x="3071812" y="3753330"/>
            <a:ext cx="214313" cy="107156"/>
          </a:xfrm>
          <a:prstGeom prst="rect">
            <a:avLst/>
          </a:prstGeom>
          <a:solidFill>
            <a:srgbClr val="008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07" name="Rectangle 36"/>
          <p:cNvSpPr>
            <a:spLocks noChangeArrowheads="1"/>
          </p:cNvSpPr>
          <p:nvPr/>
        </p:nvSpPr>
        <p:spPr bwMode="auto">
          <a:xfrm>
            <a:off x="3071812" y="4128377"/>
            <a:ext cx="214313" cy="107156"/>
          </a:xfrm>
          <a:prstGeom prst="rect">
            <a:avLst/>
          </a:prstGeom>
          <a:solidFill>
            <a:srgbClr val="3366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08" name="Rectangle 37"/>
          <p:cNvSpPr>
            <a:spLocks noChangeArrowheads="1"/>
          </p:cNvSpPr>
          <p:nvPr/>
        </p:nvSpPr>
        <p:spPr bwMode="auto">
          <a:xfrm>
            <a:off x="3071812" y="4503424"/>
            <a:ext cx="214313" cy="107156"/>
          </a:xfrm>
          <a:prstGeom prst="rect">
            <a:avLst/>
          </a:prstGeom>
          <a:solidFill>
            <a:srgbClr val="660066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09" name="TextBox 39"/>
          <p:cNvSpPr txBox="1">
            <a:spLocks noChangeArrowheads="1"/>
          </p:cNvSpPr>
          <p:nvPr/>
        </p:nvSpPr>
        <p:spPr bwMode="auto">
          <a:xfrm>
            <a:off x="1785938" y="1410403"/>
            <a:ext cx="1837412" cy="341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  <a:spAutoFit/>
          </a:bodyPr>
          <a:lstStyle/>
          <a:p>
            <a:r>
              <a:rPr lang="en-US"/>
              <a:t>Call stack snippets</a:t>
            </a:r>
          </a:p>
        </p:txBody>
      </p:sp>
      <p:cxnSp>
        <p:nvCxnSpPr>
          <p:cNvPr id="24610" name="Straight Connector 41"/>
          <p:cNvCxnSpPr>
            <a:cxnSpLocks noChangeShapeType="1"/>
            <a:stCxn id="24609" idx="2"/>
            <a:endCxn id="24604" idx="0"/>
          </p:cNvCxnSpPr>
          <p:nvPr/>
        </p:nvCxnSpPr>
        <p:spPr bwMode="auto">
          <a:xfrm rot="16200000" flipH="1">
            <a:off x="2316349" y="2140616"/>
            <a:ext cx="1250914" cy="47432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lg" len="lg"/>
          </a:ln>
        </p:spPr>
      </p:cxnSp>
      <p:sp>
        <p:nvSpPr>
          <p:cNvPr id="24611" name="TextBox 43"/>
          <p:cNvSpPr txBox="1">
            <a:spLocks noChangeArrowheads="1"/>
          </p:cNvSpPr>
          <p:nvPr/>
        </p:nvSpPr>
        <p:spPr bwMode="auto">
          <a:xfrm>
            <a:off x="7679532" y="1678293"/>
            <a:ext cx="1046630" cy="341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  <a:spAutoFit/>
          </a:bodyPr>
          <a:lstStyle/>
          <a:p>
            <a:r>
              <a:rPr lang="en-US"/>
              <a:t>interrupt!</a:t>
            </a:r>
          </a:p>
        </p:txBody>
      </p:sp>
      <p:cxnSp>
        <p:nvCxnSpPr>
          <p:cNvPr id="24612" name="Straight Connector 44"/>
          <p:cNvCxnSpPr>
            <a:cxnSpLocks noChangeShapeType="1"/>
          </p:cNvCxnSpPr>
          <p:nvPr/>
        </p:nvCxnSpPr>
        <p:spPr bwMode="auto">
          <a:xfrm rot="10800000" flipV="1">
            <a:off x="7036594" y="1999762"/>
            <a:ext cx="642938" cy="21431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lg" len="lg"/>
          </a:ln>
        </p:spPr>
      </p:cxnSp>
      <p:cxnSp>
        <p:nvCxnSpPr>
          <p:cNvPr id="24613" name="Straight Arrow Connector 27"/>
          <p:cNvCxnSpPr>
            <a:cxnSpLocks noChangeShapeType="1"/>
            <a:stCxn id="24604" idx="3"/>
            <a:endCxn id="22" idx="1"/>
          </p:cNvCxnSpPr>
          <p:nvPr/>
        </p:nvCxnSpPr>
        <p:spPr bwMode="auto">
          <a:xfrm flipV="1">
            <a:off x="3286125" y="2777762"/>
            <a:ext cx="1982391" cy="279053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</p:cxnSp>
      <p:sp>
        <p:nvSpPr>
          <p:cNvPr id="24614" name="Left Brace 53"/>
          <p:cNvSpPr>
            <a:spLocks/>
          </p:cNvSpPr>
          <p:nvPr/>
        </p:nvSpPr>
        <p:spPr bwMode="auto">
          <a:xfrm>
            <a:off x="1143000" y="2977563"/>
            <a:ext cx="428625" cy="1821656"/>
          </a:xfrm>
          <a:prstGeom prst="leftBrace">
            <a:avLst>
              <a:gd name="adj1" fmla="val 47360"/>
              <a:gd name="adj2" fmla="val 50000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15" name="TextBox 54"/>
          <p:cNvSpPr txBox="1">
            <a:spLocks noChangeArrowheads="1"/>
          </p:cNvSpPr>
          <p:nvPr/>
        </p:nvSpPr>
        <p:spPr bwMode="auto">
          <a:xfrm>
            <a:off x="195571" y="3607106"/>
            <a:ext cx="817714" cy="341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TAUkey</a:t>
            </a:r>
          </a:p>
        </p:txBody>
      </p:sp>
      <p:sp>
        <p:nvSpPr>
          <p:cNvPr id="24616" name="TextBox 55"/>
          <p:cNvSpPr txBox="1">
            <a:spLocks noChangeArrowheads="1"/>
          </p:cNvSpPr>
          <p:nvPr/>
        </p:nvSpPr>
        <p:spPr bwMode="auto">
          <a:xfrm>
            <a:off x="7708579" y="3232059"/>
            <a:ext cx="687532" cy="341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PCkey</a:t>
            </a:r>
          </a:p>
        </p:txBody>
      </p:sp>
      <p:sp>
        <p:nvSpPr>
          <p:cNvPr id="24617" name="Left Brace 56"/>
          <p:cNvSpPr>
            <a:spLocks/>
          </p:cNvSpPr>
          <p:nvPr/>
        </p:nvSpPr>
        <p:spPr bwMode="auto">
          <a:xfrm flipH="1">
            <a:off x="7090172" y="2214075"/>
            <a:ext cx="428625" cy="2571750"/>
          </a:xfrm>
          <a:prstGeom prst="leftBrace">
            <a:avLst>
              <a:gd name="adj1" fmla="val 47361"/>
              <a:gd name="adj2" fmla="val 50000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69050"/>
            <a:ext cx="6019800" cy="488950"/>
          </a:xfrm>
        </p:spPr>
        <p:txBody>
          <a:bodyPr/>
          <a:lstStyle/>
          <a:p>
            <a:r>
              <a:rPr lang="en-US" dirty="0" smtClean="0"/>
              <a:t>Parallel Performance Tools: A Short Course, </a:t>
            </a:r>
            <a:r>
              <a:rPr lang="en-US" dirty="0" err="1" smtClean="0"/>
              <a:t>Beihang</a:t>
            </a:r>
            <a:r>
              <a:rPr lang="en-US" dirty="0" smtClean="0"/>
              <a:t> University, December 2-4, 2013</a:t>
            </a:r>
            <a:endParaRPr lang="en-US" dirty="0"/>
          </a:p>
        </p:txBody>
      </p:sp>
      <p:sp>
        <p:nvSpPr>
          <p:cNvPr id="4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488950"/>
          </a:xfrm>
        </p:spPr>
        <p:txBody>
          <a:bodyPr/>
          <a:lstStyle/>
          <a:p>
            <a:fld id="{F8E865A7-7678-F840-B2ED-A6879803B90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ew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NewTemplate.pot</Template>
  <TotalTime>21513</TotalTime>
  <Words>4718</Words>
  <Application>Microsoft Macintosh PowerPoint</Application>
  <PresentationFormat>On-screen Show (4:3)</PresentationFormat>
  <Paragraphs>703</Paragraphs>
  <Slides>72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NewTemplate</vt:lpstr>
      <vt:lpstr>Lecture 8: TAU Advances</vt:lpstr>
      <vt:lpstr>Outline</vt:lpstr>
      <vt:lpstr>General Hybrid Parallel Profiling</vt:lpstr>
      <vt:lpstr>Approach Assumptions</vt:lpstr>
      <vt:lpstr>Hybrid Performance Measurement</vt:lpstr>
      <vt:lpstr>Hybrid Trace Measurement (TAUebs)</vt:lpstr>
      <vt:lpstr>The Notion of Context in TAUebs</vt:lpstr>
      <vt:lpstr>Context Merging</vt:lpstr>
      <vt:lpstr>TAU Event Stack and PC Callstack </vt:lpstr>
      <vt:lpstr>TAUebs Measurement</vt:lpstr>
      <vt:lpstr>TAUebs Data Analysis (Trace)</vt:lpstr>
      <vt:lpstr>TAUebs FLASH Experiments on IBM BG/P</vt:lpstr>
      <vt:lpstr>TAUebs Trace for FLASH (240 processes)</vt:lpstr>
      <vt:lpstr>Hybrid Profiling</vt:lpstr>
      <vt:lpstr>Approach</vt:lpstr>
      <vt:lpstr>Hybrid Profile Generation</vt:lpstr>
      <vt:lpstr>A Simple Hybrid Profiling Example</vt:lpstr>
      <vt:lpstr>Sequential Matrix Multiplication</vt:lpstr>
      <vt:lpstr>Benefits of Hybrid Profiling</vt:lpstr>
      <vt:lpstr>Evaluation of Hybrid Profiling Overhead</vt:lpstr>
      <vt:lpstr>NPB BT Experiments</vt:lpstr>
      <vt:lpstr>MPAS-Ocean Engagement</vt:lpstr>
      <vt:lpstr>MPAS Hybrid Profile</vt:lpstr>
      <vt:lpstr>Hybrid Profiling to Measure Vectorization</vt:lpstr>
      <vt:lpstr>Vectorization Analysis with Hybrid Data</vt:lpstr>
      <vt:lpstr>Next Steps in Hybrid Parallel Profiling</vt:lpstr>
      <vt:lpstr>Cross-Platform OpenMP Performance Analysis</vt:lpstr>
      <vt:lpstr>OpenMP Performance API Efforts</vt:lpstr>
      <vt:lpstr>Approach</vt:lpstr>
      <vt:lpstr>POMP / Opari</vt:lpstr>
      <vt:lpstr>POMP / Opari Example</vt:lpstr>
      <vt:lpstr>OpenMP Runtime API (ORA, Collector API)</vt:lpstr>
      <vt:lpstr>Wrapping GCC OpenMP Runtime (GOMP)</vt:lpstr>
      <vt:lpstr>Wrapping GCC OpenMP Runtime (GOMP)</vt:lpstr>
      <vt:lpstr>OMPT</vt:lpstr>
      <vt:lpstr>Comparison of Measurement Support</vt:lpstr>
      <vt:lpstr>Flat Profiles for NPB FT.B Benchmark</vt:lpstr>
      <vt:lpstr>Evaluation Experiments</vt:lpstr>
      <vt:lpstr>Overhead Measurements for 32 Threads</vt:lpstr>
      <vt:lpstr>Mean Exclusive (floorplan.omp_tasks(15))</vt:lpstr>
      <vt:lpstr>MPAS-Ocean Case Study</vt:lpstr>
      <vt:lpstr>MPAS-Ocean Results</vt:lpstr>
      <vt:lpstr>Next Steps for OpenMP Performance Tools</vt:lpstr>
      <vt:lpstr>Autotuning is a Performance Engineering Process</vt:lpstr>
      <vt:lpstr>TAU Integration with Empirical Autotuning</vt:lpstr>
      <vt:lpstr>CHiLL: Compiler-based Autotuning</vt:lpstr>
      <vt:lpstr>CHiLL Transformation Scripts and Parameters</vt:lpstr>
      <vt:lpstr>CHiLL + Active Harmony + TAU</vt:lpstr>
      <vt:lpstr>Autotuning with TAUdb Methodology</vt:lpstr>
      <vt:lpstr>Specialization using Decision Tree Learning</vt:lpstr>
      <vt:lpstr>Decision Code Generation for Specialization</vt:lpstr>
      <vt:lpstr>Orio: DSL-based Transformation for Autotuning</vt:lpstr>
      <vt:lpstr>Orio Autotuning Framework</vt:lpstr>
      <vt:lpstr>Orio and TAU Integration</vt:lpstr>
      <vt:lpstr>Orio and TAU Integration</vt:lpstr>
      <vt:lpstr>Orio Transformations</vt:lpstr>
      <vt:lpstr>Orio Tuning of Vector Multiplication</vt:lpstr>
      <vt:lpstr>Initial Configuration Selection</vt:lpstr>
      <vt:lpstr>Initial Configuration Selection Example</vt:lpstr>
      <vt:lpstr>Multi-target Autotuning</vt:lpstr>
      <vt:lpstr>TAU Integration in Orio for OpenCL</vt:lpstr>
      <vt:lpstr>Orio OpenCL Tuning Specifications</vt:lpstr>
      <vt:lpstr>Orio OpenCL Transformation Statement</vt:lpstr>
      <vt:lpstr>Orio OpenCL Transformation Statement</vt:lpstr>
      <vt:lpstr>Experimental Evaluation</vt:lpstr>
      <vt:lpstr>Vector Kernel Specifications</vt:lpstr>
      <vt:lpstr>Kernel Performance</vt:lpstr>
      <vt:lpstr>Tuning Platforms and Autotuned Parameters</vt:lpstr>
      <vt:lpstr>Autotuned Performance of Evaluated Variants</vt:lpstr>
      <vt:lpstr>Autotuned Performance of Evaluated Variants</vt:lpstr>
      <vt:lpstr>Autotuning Factors</vt:lpstr>
      <vt:lpstr>Autotuning Autotuning</vt:lpstr>
    </vt:vector>
  </TitlesOfParts>
  <Company>ParaTools,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Huck</dc:creator>
  <cp:lastModifiedBy>Allen Malony</cp:lastModifiedBy>
  <cp:revision>162</cp:revision>
  <dcterms:created xsi:type="dcterms:W3CDTF">2013-11-24T21:49:30Z</dcterms:created>
  <dcterms:modified xsi:type="dcterms:W3CDTF">2013-12-14T11:47:07Z</dcterms:modified>
</cp:coreProperties>
</file>